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9" r:id="rId2"/>
    <p:sldId id="258" r:id="rId3"/>
    <p:sldId id="264" r:id="rId4"/>
    <p:sldId id="262" r:id="rId5"/>
    <p:sldId id="265" r:id="rId6"/>
    <p:sldId id="267" r:id="rId7"/>
    <p:sldId id="269" r:id="rId8"/>
    <p:sldId id="313" r:id="rId9"/>
    <p:sldId id="312" r:id="rId10"/>
    <p:sldId id="316" r:id="rId11"/>
    <p:sldId id="314" r:id="rId12"/>
    <p:sldId id="309" r:id="rId13"/>
    <p:sldId id="315" r:id="rId14"/>
    <p:sldId id="307" r:id="rId15"/>
    <p:sldId id="310" r:id="rId16"/>
    <p:sldId id="308" r:id="rId17"/>
    <p:sldId id="263" r:id="rId18"/>
    <p:sldId id="273" r:id="rId19"/>
    <p:sldId id="272" r:id="rId20"/>
    <p:sldId id="301" r:id="rId21"/>
    <p:sldId id="300" r:id="rId22"/>
    <p:sldId id="299" r:id="rId23"/>
    <p:sldId id="287" r:id="rId24"/>
    <p:sldId id="286" r:id="rId25"/>
    <p:sldId id="288" r:id="rId26"/>
    <p:sldId id="304" r:id="rId27"/>
    <p:sldId id="289" r:id="rId28"/>
    <p:sldId id="306" r:id="rId29"/>
    <p:sldId id="290" r:id="rId30"/>
    <p:sldId id="292" r:id="rId31"/>
    <p:sldId id="293" r:id="rId32"/>
    <p:sldId id="318" r:id="rId33"/>
    <p:sldId id="291" r:id="rId34"/>
    <p:sldId id="317" r:id="rId35"/>
    <p:sldId id="321" r:id="rId36"/>
    <p:sldId id="319" r:id="rId37"/>
    <p:sldId id="320" r:id="rId38"/>
    <p:sldId id="322" r:id="rId39"/>
    <p:sldId id="323" r:id="rId40"/>
    <p:sldId id="325" r:id="rId41"/>
    <p:sldId id="327" r:id="rId42"/>
    <p:sldId id="328" r:id="rId43"/>
    <p:sldId id="326" r:id="rId44"/>
    <p:sldId id="32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77A518-47C2-4F85-8524-DA0EA541AF2A}">
          <p14:sldIdLst>
            <p14:sldId id="259"/>
            <p14:sldId id="258"/>
            <p14:sldId id="264"/>
            <p14:sldId id="262"/>
            <p14:sldId id="265"/>
            <p14:sldId id="267"/>
            <p14:sldId id="269"/>
            <p14:sldId id="313"/>
            <p14:sldId id="312"/>
            <p14:sldId id="316"/>
            <p14:sldId id="314"/>
            <p14:sldId id="309"/>
            <p14:sldId id="315"/>
            <p14:sldId id="307"/>
            <p14:sldId id="310"/>
            <p14:sldId id="308"/>
            <p14:sldId id="263"/>
            <p14:sldId id="273"/>
            <p14:sldId id="272"/>
            <p14:sldId id="301"/>
            <p14:sldId id="300"/>
            <p14:sldId id="299"/>
            <p14:sldId id="287"/>
            <p14:sldId id="286"/>
            <p14:sldId id="288"/>
            <p14:sldId id="304"/>
            <p14:sldId id="289"/>
            <p14:sldId id="306"/>
            <p14:sldId id="290"/>
            <p14:sldId id="292"/>
            <p14:sldId id="293"/>
            <p14:sldId id="318"/>
            <p14:sldId id="291"/>
            <p14:sldId id="317"/>
            <p14:sldId id="321"/>
            <p14:sldId id="319"/>
            <p14:sldId id="320"/>
            <p14:sldId id="322"/>
            <p14:sldId id="323"/>
            <p14:sldId id="325"/>
            <p14:sldId id="327"/>
            <p14:sldId id="328"/>
            <p14:sldId id="326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FFFFF"/>
    <a:srgbClr val="C8C8FF"/>
    <a:srgbClr val="DCDCDC"/>
    <a:srgbClr val="4472C4"/>
    <a:srgbClr val="85CA8F"/>
    <a:srgbClr val="F4826D"/>
    <a:srgbClr val="87CAED"/>
    <a:srgbClr val="8DA1D1"/>
    <a:srgbClr val="D8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57" autoAdjust="0"/>
    <p:restoredTop sz="87762" autoAdjust="0"/>
  </p:normalViewPr>
  <p:slideViewPr>
    <p:cSldViewPr snapToGrid="0">
      <p:cViewPr varScale="1">
        <p:scale>
          <a:sx n="86" d="100"/>
          <a:sy n="86" d="100"/>
        </p:scale>
        <p:origin x="82" y="13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1D52E-9BEB-4774-AE97-E7AAC9BF759B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3FB2F-A984-4721-AEB8-1DECE77EA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44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3FB2F-A984-4721-AEB8-1DECE77EAC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5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https://www.semanticscholar.org/paper/A-Review-and-Comparative-Study-on-Probabilistic-in-Feng-Harakeh/5b0f30027f55d74006b0f56ab7d007cfd1564223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3FB2F-A984-4721-AEB8-1DECE77EAC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86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-5, -4, 0, 8, -10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Asterisk symbol shows convolution</a:t>
            </a:r>
            <a:endParaRPr lang="en-US" b="1" i="0" dirty="0">
              <a:solidFill>
                <a:srgbClr val="111111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111111"/>
                </a:solidFill>
                <a:effectLst/>
              </a:rPr>
              <a:t>Convolved feature, </a:t>
            </a:r>
            <a:r>
              <a:rPr lang="en-US" b="1" dirty="0">
                <a:solidFill>
                  <a:srgbClr val="111111"/>
                </a:solidFill>
              </a:rPr>
              <a:t>f</a:t>
            </a:r>
            <a:r>
              <a:rPr lang="en-US" b="1" i="0" dirty="0">
                <a:solidFill>
                  <a:srgbClr val="111111"/>
                </a:solidFill>
                <a:effectLst/>
              </a:rPr>
              <a:t>eature map, or activation map </a:t>
            </a:r>
            <a:endParaRPr lang="en-US" dirty="0"/>
          </a:p>
          <a:p>
            <a:r>
              <a:rPr lang="en-US" dirty="0"/>
              <a:t>https://stats.stackexchange.com/questions/291820/what-is-the-definition-of-a-feature-map-aka-activation-map-in-a-convolution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3FB2F-A984-4721-AEB8-1DECE77EAC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16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3FB2F-A984-4721-AEB8-1DECE77EAC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26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3FB2F-A984-4721-AEB8-1DECE77EAC1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29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3FB2F-A984-4721-AEB8-1DECE77EAC1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7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3FB2F-A984-4721-AEB8-1DECE77EAC1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37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AA244-672A-0BB9-D65C-3A85A177B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80856F-67AD-9DFC-C648-B45C7672CD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F159A-A9AE-0E56-291B-868D6119D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96EFA-B3FF-4F78-BF10-D3DA1E4BE7E1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AD842-0B31-531B-D8C0-5DAC91C1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1F2AD-C0D1-8A76-2751-6C914C8E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B1AD-74DB-4972-AB81-AE7BF23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A774-2D63-0E41-C1B6-237CF144D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E3408-B5B3-1191-0F02-43D717672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07080-F56D-4474-2AE1-1AFD000C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96EFA-B3FF-4F78-BF10-D3DA1E4BE7E1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82E8-691A-45EC-8EB2-A68CC8D07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28FC1-8147-87D9-4665-CFF950423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B1AD-74DB-4972-AB81-AE7BF23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9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2E0301-2C4A-729D-D2C6-383D681C8D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03DCB9-9A59-44F7-66B1-FA3F94E17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8D988-9A85-8BDE-8D1D-A108EDF5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96EFA-B3FF-4F78-BF10-D3DA1E4BE7E1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79D3-A09E-1F81-4425-1AB1547D4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7B74A-DCBF-DA44-EB9A-04B8B3CF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B1AD-74DB-4972-AB81-AE7BF23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80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DA1E4-ED79-C075-8055-58DF9491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87DC8-83EF-039C-C778-BE4CD288B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9016B-C72A-2412-C28A-BBED7345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96EFA-B3FF-4F78-BF10-D3DA1E4BE7E1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B058C-48BA-A500-7369-9828679D4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47BA4-94BB-23F7-1EAB-04B9159B8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B1AD-74DB-4972-AB81-AE7BF23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36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81BDB-C45B-5717-E5EB-2ABFDA62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80AC5-F291-67CD-6066-F3AAA7934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8AA61-28C0-2120-0C86-72340CAF6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96EFA-B3FF-4F78-BF10-D3DA1E4BE7E1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BBE86-5D2E-1DAE-19EF-530631F8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6F669-D013-AC26-C156-197BE831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B1AD-74DB-4972-AB81-AE7BF23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0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5635-4F5F-80F0-C0B6-B6F1FC6B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FCD76-A89F-662E-C0FC-A4FBE61E1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29BF2-716C-F6FC-6541-EFBD8A37F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F5338-8EE9-93C3-61D5-9F70D10D0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96EFA-B3FF-4F78-BF10-D3DA1E4BE7E1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28745-F8FB-8009-0CC8-87F75745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DE8B8-C71F-8580-FCEC-91D5E2C54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B1AD-74DB-4972-AB81-AE7BF23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61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0F7C-497D-6248-E718-CAE8984E7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E71A-456D-11D1-1325-667ED93E3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35E47-D849-F6E7-CECB-840F171F1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1EA4D6-D5D1-992B-4224-31EB5DB018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B58C06-AF0F-983E-2553-AB48F97B46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454AEB-707B-FFF8-C802-033D39AA1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96EFA-B3FF-4F78-BF10-D3DA1E4BE7E1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F8DDDF-D9CC-CCB4-B2A1-10E8C3CDA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9BFA5-6F40-E3E1-ECB5-70EA5754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B1AD-74DB-4972-AB81-AE7BF23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23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E1815-5AAA-2709-2B98-22B174C87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2B8369-7E1F-45CF-D3DF-0D1EE5C0E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96EFA-B3FF-4F78-BF10-D3DA1E4BE7E1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414E29-5DD4-8AD3-E805-E1ECCB0E2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882E1-3550-A054-82E5-8906F4BB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B1AD-74DB-4972-AB81-AE7BF23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89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ECBE0E-F292-A88D-737F-715CE4C90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96EFA-B3FF-4F78-BF10-D3DA1E4BE7E1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8EF4D0-3348-1413-AAAA-EBC85528A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A8C3A-4B00-5FAD-FF7D-72C473A7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B1AD-74DB-4972-AB81-AE7BF23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3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594E-940B-F6F3-161D-E363E8F2E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E9B42-FE44-5432-666A-F86811B09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F5F4E-3465-FB44-95D9-4F40613BC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1826C-CC75-3088-6E94-8459876FF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96EFA-B3FF-4F78-BF10-D3DA1E4BE7E1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847F8-7AE9-1CB2-A69F-B5CD5E8C5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15F93-7360-D1A7-649D-FB810B96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B1AD-74DB-4972-AB81-AE7BF23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40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BA525-F72D-5D7B-A496-CC3C39AD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81F651-923A-924E-97F2-0EC7B2E42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61B17-2EB2-BD37-1DCC-621874241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EF946-80EA-A8A2-A9AB-28832D926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96EFA-B3FF-4F78-BF10-D3DA1E4BE7E1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3E6FA-F4B9-3ED3-547C-D3F74DDE7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63B03-58E5-F38E-D2B1-D51B9012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FB1AD-74DB-4972-AB81-AE7BF23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33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262BE2-5EB2-281A-E6EB-F33BF8369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00339-36CD-31F0-163D-F026AA306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8A830-E7E0-83C7-65A8-2BD40A24A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96EFA-B3FF-4F78-BF10-D3DA1E4BE7E1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EA049-E6A8-19A7-BE92-4C943EAC9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69409-172F-1970-4912-8D636BD20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FB1AD-74DB-4972-AB81-AE7BF23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98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hyperlink" Target="https://www.deeplearning.ai/" TargetMode="External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hyperlink" Target="https://towardsdatascience.com/coding-deep-learning-for-beginners-linear-regression-gradient-descent-fcd5e0fc077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1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hyperlink" Target="https://www.deeplearning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www.deeplearning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eplearning.mit.ed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hyperlink" Target="https://www.deeplearning.ai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95.png"/><Relationship Id="rId7" Type="http://schemas.microsoft.com/office/2007/relationships/hdphoto" Target="../media/hdphoto1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0.jpeg"/><Relationship Id="rId5" Type="http://schemas.openxmlformats.org/officeDocument/2006/relationships/image" Target="../media/image96.png"/><Relationship Id="rId10" Type="http://schemas.openxmlformats.org/officeDocument/2006/relationships/image" Target="../media/image99.png"/><Relationship Id="rId4" Type="http://schemas.openxmlformats.org/officeDocument/2006/relationships/image" Target="../media/image210.png"/><Relationship Id="rId9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s://www.deeplearning.ai/" TargetMode="Externa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gif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12" Type="http://schemas.openxmlformats.org/officeDocument/2006/relationships/image" Target="../media/image112.emf"/><Relationship Id="rId2" Type="http://schemas.openxmlformats.org/officeDocument/2006/relationships/hyperlink" Target="https://www.deeplearning.ai/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11.emf"/><Relationship Id="rId5" Type="http://schemas.openxmlformats.org/officeDocument/2006/relationships/image" Target="../media/image107.png"/><Relationship Id="rId10" Type="http://schemas.openxmlformats.org/officeDocument/2006/relationships/image" Target="../media/image110.png"/><Relationship Id="rId4" Type="http://schemas.openxmlformats.org/officeDocument/2006/relationships/image" Target="../media/image106.png"/><Relationship Id="rId9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www.deeplearning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hyperlink" Target="https://www.deeplearning.ai/" TargetMode="External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hyperlink" Target="https://www.deeplearning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20.png"/><Relationship Id="rId7" Type="http://schemas.openxmlformats.org/officeDocument/2006/relationships/image" Target="../media/image550.png"/><Relationship Id="rId2" Type="http://schemas.openxmlformats.org/officeDocument/2006/relationships/image" Target="../media/image12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hyperlink" Target="https://www.deeplearning.ai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www.deeplearning.ai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hiner_chen/article/details/124319246" TargetMode="External"/><Relationship Id="rId2" Type="http://schemas.openxmlformats.org/officeDocument/2006/relationships/hyperlink" Target="https://www.deeplearning.ai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www.deeplearning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13" Type="http://schemas.openxmlformats.org/officeDocument/2006/relationships/image" Target="../media/image720.png"/><Relationship Id="rId18" Type="http://schemas.openxmlformats.org/officeDocument/2006/relationships/image" Target="../media/image770.png"/><Relationship Id="rId3" Type="http://schemas.microsoft.com/office/2007/relationships/hdphoto" Target="../media/hdphoto7.wdp"/><Relationship Id="rId7" Type="http://schemas.openxmlformats.org/officeDocument/2006/relationships/image" Target="../media/image660.png"/><Relationship Id="rId12" Type="http://schemas.openxmlformats.org/officeDocument/2006/relationships/image" Target="../media/image710.png"/><Relationship Id="rId17" Type="http://schemas.openxmlformats.org/officeDocument/2006/relationships/image" Target="../media/image760.png"/><Relationship Id="rId2" Type="http://schemas.openxmlformats.org/officeDocument/2006/relationships/image" Target="../media/image126.png"/><Relationship Id="rId16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11" Type="http://schemas.openxmlformats.org/officeDocument/2006/relationships/image" Target="../media/image700.png"/><Relationship Id="rId5" Type="http://schemas.openxmlformats.org/officeDocument/2006/relationships/hyperlink" Target="https://www.deeplearning.ai/" TargetMode="External"/><Relationship Id="rId15" Type="http://schemas.openxmlformats.org/officeDocument/2006/relationships/image" Target="../media/image740.png"/><Relationship Id="rId10" Type="http://schemas.openxmlformats.org/officeDocument/2006/relationships/image" Target="../media/image690.png"/><Relationship Id="rId4" Type="http://schemas.openxmlformats.org/officeDocument/2006/relationships/image" Target="../media/image640.png"/><Relationship Id="rId9" Type="http://schemas.openxmlformats.org/officeDocument/2006/relationships/image" Target="../media/image680.png"/><Relationship Id="rId14" Type="http://schemas.openxmlformats.org/officeDocument/2006/relationships/image" Target="../media/image7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.ai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780.png"/><Relationship Id="rId7" Type="http://schemas.openxmlformats.org/officeDocument/2006/relationships/image" Target="../media/image820.png"/><Relationship Id="rId2" Type="http://schemas.openxmlformats.org/officeDocument/2006/relationships/hyperlink" Target="https://www.deeplearning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Relationship Id="rId9" Type="http://schemas.openxmlformats.org/officeDocument/2006/relationships/image" Target="../media/image8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7.png"/><Relationship Id="rId7" Type="http://schemas.openxmlformats.org/officeDocument/2006/relationships/image" Target="../media/image134.png"/><Relationship Id="rId2" Type="http://schemas.openxmlformats.org/officeDocument/2006/relationships/hyperlink" Target="https://www.deeplearning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28.png"/><Relationship Id="rId9" Type="http://schemas.openxmlformats.org/officeDocument/2006/relationships/image" Target="../media/image1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1.png"/><Relationship Id="rId7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hyperlink" Target="https://www.deeplearning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4.png"/><Relationship Id="rId7" Type="http://schemas.openxmlformats.org/officeDocument/2006/relationships/image" Target="../media/image157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48.png"/><Relationship Id="rId7" Type="http://schemas.openxmlformats.org/officeDocument/2006/relationships/image" Target="../media/image161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.ai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9" Type="http://schemas.openxmlformats.org/officeDocument/2006/relationships/image" Target="../media/image1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hyperlink" Target="https://deeplearning.mit.edu/" TargetMode="External"/><Relationship Id="rId4" Type="http://schemas.openxmlformats.org/officeDocument/2006/relationships/image" Target="../media/image1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deeplearning.ai/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.ai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hyperlink" Target="https://deeplearning.mit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8292BE-6AAB-9FFB-D9DC-4729F5609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ML-PDE lectures: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F5D39-7F36-40B1-1174-D8AC5647FA90}"/>
              </a:ext>
            </a:extLst>
          </p:cNvPr>
          <p:cNvSpPr txBox="1"/>
          <p:nvPr/>
        </p:nvSpPr>
        <p:spPr>
          <a:xfrm>
            <a:off x="1046218" y="1576008"/>
            <a:ext cx="103075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Lecture 1 </a:t>
            </a:r>
            <a:r>
              <a:rPr lang="en-US" sz="2400" dirty="0"/>
              <a:t>– Essentials of Neural Networks &amp; Machine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Lecture 2 </a:t>
            </a:r>
            <a:r>
              <a:rPr lang="en-US" sz="2400" dirty="0"/>
              <a:t>– Google </a:t>
            </a:r>
            <a:r>
              <a:rPr lang="en-US" sz="2400" dirty="0" err="1"/>
              <a:t>Colab</a:t>
            </a:r>
            <a:r>
              <a:rPr lang="en-US" sz="2400" dirty="0"/>
              <a:t> Usage, Convolutional Neural Networks Introduction, ML-PDE Project Overview.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Lecture 3 </a:t>
            </a:r>
            <a:r>
              <a:rPr lang="en-US" sz="2400" dirty="0"/>
              <a:t>– TensorFlow in </a:t>
            </a:r>
            <a:r>
              <a:rPr lang="en-US" sz="2400" dirty="0" err="1"/>
              <a:t>Colab</a:t>
            </a:r>
            <a:r>
              <a:rPr lang="en-US" sz="2400" dirty="0"/>
              <a:t>: Implementing NNs &amp; CNNs for MNIST.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Lecture 4 </a:t>
            </a:r>
            <a:r>
              <a:rPr lang="en-US" sz="2400" dirty="0"/>
              <a:t>– Advanced Machine Learning &amp; Deep Learning Topics; Project Discussion.</a:t>
            </a:r>
          </a:p>
        </p:txBody>
      </p:sp>
    </p:spTree>
    <p:extLst>
      <p:ext uri="{BB962C8B-B14F-4D97-AF65-F5344CB8AC3E}">
        <p14:creationId xmlns:p14="http://schemas.microsoft.com/office/powerpoint/2010/main" val="38090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Classification using </a:t>
            </a:r>
            <a:r>
              <a:rPr lang="en-US" sz="3600" b="1" dirty="0" err="1"/>
              <a:t>softmax</a:t>
            </a:r>
            <a:r>
              <a:rPr lang="en-US" sz="3600" b="1" dirty="0"/>
              <a:t> </a:t>
            </a:r>
            <a:r>
              <a:rPr lang="en-US" sz="3200" b="1" dirty="0">
                <a:solidFill>
                  <a:schemeClr val="tx1"/>
                </a:solidFill>
              </a:rPr>
              <a:t>activation</a:t>
            </a:r>
            <a:endParaRPr lang="en-US" sz="3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395BC-40D8-8E58-69A1-1934A804C4B5}"/>
              </a:ext>
            </a:extLst>
          </p:cNvPr>
          <p:cNvSpPr txBox="1"/>
          <p:nvPr/>
        </p:nvSpPr>
        <p:spPr>
          <a:xfrm>
            <a:off x="9296341" y="2890946"/>
            <a:ext cx="2152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Cross Entropy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8169FC-7D26-166F-1C35-4F3400A1C27F}"/>
                  </a:ext>
                </a:extLst>
              </p:cNvPr>
              <p:cNvSpPr txBox="1"/>
              <p:nvPr/>
            </p:nvSpPr>
            <p:spPr>
              <a:xfrm>
                <a:off x="8741999" y="3604932"/>
                <a:ext cx="3031599" cy="918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8169FC-7D26-166F-1C35-4F3400A1C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999" y="3604932"/>
                <a:ext cx="3031599" cy="9183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AA9C35-7D62-F44C-A2DD-09D45F5B117F}"/>
              </a:ext>
            </a:extLst>
          </p:cNvPr>
          <p:cNvCxnSpPr>
            <a:cxnSpLocks/>
          </p:cNvCxnSpPr>
          <p:nvPr/>
        </p:nvCxnSpPr>
        <p:spPr>
          <a:xfrm flipH="1" flipV="1">
            <a:off x="11060736" y="4302598"/>
            <a:ext cx="199214" cy="27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2A25680-E85B-4170-51A9-0ED914E7C683}"/>
              </a:ext>
            </a:extLst>
          </p:cNvPr>
          <p:cNvSpPr txBox="1"/>
          <p:nvPr/>
        </p:nvSpPr>
        <p:spPr>
          <a:xfrm>
            <a:off x="10537322" y="4575087"/>
            <a:ext cx="1218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Ground truth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256191-68B0-E033-5D99-566A69C9D35F}"/>
              </a:ext>
            </a:extLst>
          </p:cNvPr>
          <p:cNvCxnSpPr>
            <a:cxnSpLocks/>
          </p:cNvCxnSpPr>
          <p:nvPr/>
        </p:nvCxnSpPr>
        <p:spPr>
          <a:xfrm>
            <a:off x="11036192" y="3615038"/>
            <a:ext cx="199400" cy="27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1E6AA-FF09-FF26-15AD-96A39F2DB84B}"/>
              </a:ext>
            </a:extLst>
          </p:cNvPr>
          <p:cNvSpPr txBox="1"/>
          <p:nvPr/>
        </p:nvSpPr>
        <p:spPr>
          <a:xfrm>
            <a:off x="10316102" y="3351284"/>
            <a:ext cx="144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Prediction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079E57-113C-6B7E-72BD-6379262C2183}"/>
              </a:ext>
            </a:extLst>
          </p:cNvPr>
          <p:cNvSpPr txBox="1"/>
          <p:nvPr/>
        </p:nvSpPr>
        <p:spPr>
          <a:xfrm>
            <a:off x="9179841" y="3297155"/>
            <a:ext cx="144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classes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D655480-63C1-443C-F564-364AAF4BF748}"/>
              </a:ext>
            </a:extLst>
          </p:cNvPr>
          <p:cNvCxnSpPr>
            <a:cxnSpLocks/>
          </p:cNvCxnSpPr>
          <p:nvPr/>
        </p:nvCxnSpPr>
        <p:spPr>
          <a:xfrm>
            <a:off x="10218214" y="3505286"/>
            <a:ext cx="279972" cy="224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EEA5DBA-10B2-23FF-FD84-67D309447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59" y="901522"/>
            <a:ext cx="11503856" cy="1933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89268C-F881-AED8-E43C-E24D9D4B2ACE}"/>
                  </a:ext>
                </a:extLst>
              </p:cNvPr>
              <p:cNvSpPr txBox="1"/>
              <p:nvPr/>
            </p:nvSpPr>
            <p:spPr>
              <a:xfrm>
                <a:off x="312161" y="2890946"/>
                <a:ext cx="31219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Ground truth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: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one vs zero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89268C-F881-AED8-E43C-E24D9D4B2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61" y="2890946"/>
                <a:ext cx="3121945" cy="400110"/>
              </a:xfrm>
              <a:prstGeom prst="rect">
                <a:avLst/>
              </a:prstGeom>
              <a:blipFill>
                <a:blip r:embed="rId4"/>
                <a:stretch>
                  <a:fillRect l="-1953" t="-7576" r="-1172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130A83-8A39-03E1-B2C6-A18BC14959CA}"/>
                  </a:ext>
                </a:extLst>
              </p:cNvPr>
              <p:cNvSpPr txBox="1"/>
              <p:nvPr/>
            </p:nvSpPr>
            <p:spPr>
              <a:xfrm>
                <a:off x="4323324" y="2890946"/>
                <a:ext cx="35984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Prediction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</a:t>
                </a:r>
                <a:r>
                  <a:rPr lang="en-US" sz="2000" b="1" dirty="0" err="1">
                    <a:solidFill>
                      <a:schemeClr val="tx1"/>
                    </a:solidFill>
                  </a:rPr>
                  <a:t>Softmax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 activation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130A83-8A39-03E1-B2C6-A18BC1495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324" y="2890946"/>
                <a:ext cx="3598421" cy="400110"/>
              </a:xfrm>
              <a:prstGeom prst="rect">
                <a:avLst/>
              </a:prstGeom>
              <a:blipFill>
                <a:blip r:embed="rId5"/>
                <a:stretch>
                  <a:fillRect l="-1695" t="-7576" r="-135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53A303-B408-AF91-48E4-65B463D43934}"/>
                  </a:ext>
                </a:extLst>
              </p:cNvPr>
              <p:cNvSpPr txBox="1"/>
              <p:nvPr/>
            </p:nvSpPr>
            <p:spPr>
              <a:xfrm>
                <a:off x="3985892" y="3433296"/>
                <a:ext cx="4129849" cy="1169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×1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](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dirty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oftmax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](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](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</m:sup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](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53A303-B408-AF91-48E4-65B463D43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892" y="3433296"/>
                <a:ext cx="4129849" cy="11692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1FAA6E8-8735-B4F8-DD7B-65CEB492839A}"/>
              </a:ext>
            </a:extLst>
          </p:cNvPr>
          <p:cNvSpPr txBox="1"/>
          <p:nvPr/>
        </p:nvSpPr>
        <p:spPr>
          <a:xfrm>
            <a:off x="3519296" y="4594565"/>
            <a:ext cx="5406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/>
              <a:t>Softmax</a:t>
            </a:r>
            <a:r>
              <a:rPr lang="en-US" sz="1400" dirty="0"/>
              <a:t> converts a vector of numbers into a vector of probabilities.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Probability of a value is proportional to its relative scale in the vector.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9700E7-791A-0979-2E25-9F64C93CE133}"/>
                  </a:ext>
                </a:extLst>
              </p:cNvPr>
              <p:cNvSpPr txBox="1"/>
              <p:nvPr/>
            </p:nvSpPr>
            <p:spPr>
              <a:xfrm>
                <a:off x="694934" y="3615038"/>
                <a:ext cx="601255" cy="1226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9700E7-791A-0979-2E25-9F64C93CE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34" y="3615038"/>
                <a:ext cx="601255" cy="1226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0FDDC0-02D1-BF2C-6A21-C47F269889EB}"/>
                  </a:ext>
                </a:extLst>
              </p:cNvPr>
              <p:cNvSpPr txBox="1"/>
              <p:nvPr/>
            </p:nvSpPr>
            <p:spPr>
              <a:xfrm>
                <a:off x="1262973" y="3615038"/>
                <a:ext cx="601255" cy="1226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0FDDC0-02D1-BF2C-6A21-C47F26988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973" y="3615038"/>
                <a:ext cx="601255" cy="1226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A603CF8-B4BB-BF06-2910-361897BC80AA}"/>
                  </a:ext>
                </a:extLst>
              </p:cNvPr>
              <p:cNvSpPr txBox="1"/>
              <p:nvPr/>
            </p:nvSpPr>
            <p:spPr>
              <a:xfrm>
                <a:off x="1831012" y="3615038"/>
                <a:ext cx="601255" cy="1226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A603CF8-B4BB-BF06-2910-361897BC8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012" y="3615038"/>
                <a:ext cx="601255" cy="12262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87C407-0115-3B7A-3D37-B03DE6B32B07}"/>
                  </a:ext>
                </a:extLst>
              </p:cNvPr>
              <p:cNvSpPr txBox="1"/>
              <p:nvPr/>
            </p:nvSpPr>
            <p:spPr>
              <a:xfrm>
                <a:off x="2399052" y="3615038"/>
                <a:ext cx="601255" cy="1226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87C407-0115-3B7A-3D37-B03DE6B32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052" y="3615038"/>
                <a:ext cx="601255" cy="12262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0D38F925-ACEE-B1B0-CA6B-C3B1CE5EA5EF}"/>
              </a:ext>
            </a:extLst>
          </p:cNvPr>
          <p:cNvSpPr txBox="1"/>
          <p:nvPr/>
        </p:nvSpPr>
        <p:spPr>
          <a:xfrm>
            <a:off x="572916" y="3307408"/>
            <a:ext cx="81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koalas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0FE0E0-C3E6-5A32-032D-1A66BD105C22}"/>
              </a:ext>
            </a:extLst>
          </p:cNvPr>
          <p:cNvSpPr txBox="1"/>
          <p:nvPr/>
        </p:nvSpPr>
        <p:spPr>
          <a:xfrm>
            <a:off x="1305004" y="3303724"/>
            <a:ext cx="60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63F9E7-B982-28A8-4135-E23448D3764B}"/>
              </a:ext>
            </a:extLst>
          </p:cNvPr>
          <p:cNvSpPr txBox="1"/>
          <p:nvPr/>
        </p:nvSpPr>
        <p:spPr>
          <a:xfrm>
            <a:off x="1831012" y="3320506"/>
            <a:ext cx="68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B7377A-BD68-0A6B-9A30-0F18D4284542}"/>
              </a:ext>
            </a:extLst>
          </p:cNvPr>
          <p:cNvSpPr txBox="1"/>
          <p:nvPr/>
        </p:nvSpPr>
        <p:spPr>
          <a:xfrm>
            <a:off x="2423034" y="3324461"/>
            <a:ext cx="91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chicks</a:t>
            </a:r>
          </a:p>
        </p:txBody>
      </p:sp>
      <p:sp>
        <p:nvSpPr>
          <p:cNvPr id="40" name="object 54">
            <a:extLst>
              <a:ext uri="{FF2B5EF4-FFF2-40B4-BE49-F238E27FC236}">
                <a16:creationId xmlns:a16="http://schemas.microsoft.com/office/drawing/2014/main" id="{CF2B2711-E477-287B-96D2-8A1A6E7929A0}"/>
              </a:ext>
            </a:extLst>
          </p:cNvPr>
          <p:cNvSpPr txBox="1"/>
          <p:nvPr/>
        </p:nvSpPr>
        <p:spPr>
          <a:xfrm>
            <a:off x="122242" y="6609308"/>
            <a:ext cx="3021908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s by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  <a:hlinkClick r:id="rId11"/>
              </a:rPr>
              <a:t>DeepLearning.AI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Andrew </a:t>
            </a:r>
            <a:r>
              <a:rPr sz="1050" spc="-2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lang="en-US" sz="1050" spc="-25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4824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C0DEA62-CB2F-C193-E293-B5E036767A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10579"/>
                <a:ext cx="11164747" cy="6909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b="1" dirty="0"/>
                  <a:t>Cost function of NNs as a function of parameters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3600" dirty="0"/>
                  <a:t>,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600" b="1" dirty="0"/>
                  <a:t> </a:t>
                </a:r>
                <a:endParaRPr lang="en-US" sz="3200" i="1" dirty="0"/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C0DEA62-CB2F-C193-E293-B5E036767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10579"/>
                <a:ext cx="11164747" cy="690943"/>
              </a:xfrm>
              <a:prstGeom prst="rect">
                <a:avLst/>
              </a:prstGeom>
              <a:blipFill>
                <a:blip r:embed="rId2"/>
                <a:stretch>
                  <a:fillRect l="-1638" t="-14159" b="-25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8306CE-7B30-CBA9-99A8-E8543CEF20B6}"/>
                  </a:ext>
                </a:extLst>
              </p:cNvPr>
              <p:cNvSpPr txBox="1"/>
              <p:nvPr/>
            </p:nvSpPr>
            <p:spPr>
              <a:xfrm>
                <a:off x="869073" y="5267550"/>
                <a:ext cx="10300140" cy="10336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b="1" dirty="0"/>
                  <a:t>NN training problem: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2000" dirty="0"/>
                  <a:t>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=1,2,…,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is minimized.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8306CE-7B30-CBA9-99A8-E8543CEF2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73" y="5267550"/>
                <a:ext cx="10300140" cy="1033616"/>
              </a:xfrm>
              <a:prstGeom prst="rect">
                <a:avLst/>
              </a:prstGeom>
              <a:blipFill>
                <a:blip r:embed="rId3"/>
                <a:stretch>
                  <a:fillRect l="-591" b="-755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190E9E7-7B98-9485-C51D-AB900C344D09}"/>
              </a:ext>
            </a:extLst>
          </p:cNvPr>
          <p:cNvSpPr/>
          <p:nvPr/>
        </p:nvSpPr>
        <p:spPr>
          <a:xfrm>
            <a:off x="3024352" y="1590450"/>
            <a:ext cx="1040526" cy="21342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A3992F-4299-EFE2-92A7-2833E1A8A764}"/>
              </a:ext>
            </a:extLst>
          </p:cNvPr>
          <p:cNvSpPr/>
          <p:nvPr/>
        </p:nvSpPr>
        <p:spPr>
          <a:xfrm>
            <a:off x="838199" y="2023026"/>
            <a:ext cx="1757210" cy="12691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B6134E-8A4C-3AF2-EF89-A6B1473F5B20}"/>
              </a:ext>
            </a:extLst>
          </p:cNvPr>
          <p:cNvSpPr/>
          <p:nvPr/>
        </p:nvSpPr>
        <p:spPr>
          <a:xfrm>
            <a:off x="4493495" y="2209589"/>
            <a:ext cx="1757210" cy="8959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370E45-43AD-C8CE-B501-6FA229C2B2C8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595409" y="2657588"/>
            <a:ext cx="428943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9DED02-8CFC-4FEB-EFE3-EFA070E65EC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064878" y="2657588"/>
            <a:ext cx="428617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FCB618-0270-1EE9-148D-79B283A181DD}"/>
                  </a:ext>
                </a:extLst>
              </p:cNvPr>
              <p:cNvSpPr txBox="1"/>
              <p:nvPr/>
            </p:nvSpPr>
            <p:spPr>
              <a:xfrm>
                <a:off x="4725056" y="2200388"/>
                <a:ext cx="1294087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Predicted</a:t>
                </a:r>
                <a:br>
                  <a:rPr lang="en-US" dirty="0"/>
                </a:br>
                <a:r>
                  <a:rPr lang="en-US" dirty="0"/>
                  <a:t> outputs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FCB618-0270-1EE9-148D-79B283A18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056" y="2200388"/>
                <a:ext cx="1294087" cy="956480"/>
              </a:xfrm>
              <a:prstGeom prst="rect">
                <a:avLst/>
              </a:prstGeom>
              <a:blipFill>
                <a:blip r:embed="rId4"/>
                <a:stretch>
                  <a:fillRect t="-3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07DF46-7958-F430-4163-9BEC92A53318}"/>
                  </a:ext>
                </a:extLst>
              </p:cNvPr>
              <p:cNvSpPr txBox="1"/>
              <p:nvPr/>
            </p:nvSpPr>
            <p:spPr>
              <a:xfrm>
                <a:off x="1211971" y="2349357"/>
                <a:ext cx="10405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07DF46-7958-F430-4163-9BEC92A53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971" y="2349357"/>
                <a:ext cx="1040525" cy="923330"/>
              </a:xfrm>
              <a:prstGeom prst="rect">
                <a:avLst/>
              </a:prstGeom>
              <a:blipFill>
                <a:blip r:embed="rId5"/>
                <a:stretch>
                  <a:fillRect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D65573B-DE83-1C8E-7BC2-B2523AD8B2DB}"/>
              </a:ext>
            </a:extLst>
          </p:cNvPr>
          <p:cNvSpPr txBox="1"/>
          <p:nvPr/>
        </p:nvSpPr>
        <p:spPr>
          <a:xfrm>
            <a:off x="3024352" y="2334422"/>
            <a:ext cx="1040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 </a:t>
            </a:r>
          </a:p>
          <a:p>
            <a:pPr algn="ctr"/>
            <a:r>
              <a:rPr lang="en-US" dirty="0"/>
              <a:t>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7D9449-DFB5-C7E0-ACE9-90A2C1EAB8EF}"/>
                  </a:ext>
                </a:extLst>
              </p:cNvPr>
              <p:cNvSpPr txBox="1"/>
              <p:nvPr/>
            </p:nvSpPr>
            <p:spPr>
              <a:xfrm>
                <a:off x="4899276" y="3085798"/>
                <a:ext cx="94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7D9449-DFB5-C7E0-ACE9-90A2C1EAB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276" y="3085798"/>
                <a:ext cx="9456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358F25-88DD-56BD-C271-1CABCC8BF5FF}"/>
                  </a:ext>
                </a:extLst>
              </p:cNvPr>
              <p:cNvSpPr txBox="1"/>
              <p:nvPr/>
            </p:nvSpPr>
            <p:spPr>
              <a:xfrm>
                <a:off x="1259413" y="3304243"/>
                <a:ext cx="94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358F25-88DD-56BD-C271-1CABCC8BF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413" y="3304243"/>
                <a:ext cx="9456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F72D830A-8EBB-D4D9-F1DC-B06ADA9B8534}"/>
              </a:ext>
            </a:extLst>
          </p:cNvPr>
          <p:cNvSpPr/>
          <p:nvPr/>
        </p:nvSpPr>
        <p:spPr>
          <a:xfrm>
            <a:off x="4493495" y="3744346"/>
            <a:ext cx="1757210" cy="891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53299-6471-7E54-221C-978C5D7EA92E}"/>
                  </a:ext>
                </a:extLst>
              </p:cNvPr>
              <p:cNvSpPr txBox="1"/>
              <p:nvPr/>
            </p:nvSpPr>
            <p:spPr>
              <a:xfrm>
                <a:off x="4851836" y="3712708"/>
                <a:ext cx="10405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Ground Truth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653299-6471-7E54-221C-978C5D7EA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836" y="3712708"/>
                <a:ext cx="1040525" cy="923330"/>
              </a:xfrm>
              <a:prstGeom prst="rect">
                <a:avLst/>
              </a:prstGeom>
              <a:blipFill>
                <a:blip r:embed="rId8"/>
                <a:stretch>
                  <a:fillRect t="-3289" r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796B06-A8C8-7BE6-7F7D-6F94F3DB82E7}"/>
                  </a:ext>
                </a:extLst>
              </p:cNvPr>
              <p:cNvSpPr txBox="1"/>
              <p:nvPr/>
            </p:nvSpPr>
            <p:spPr>
              <a:xfrm>
                <a:off x="4899276" y="4595973"/>
                <a:ext cx="945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796B06-A8C8-7BE6-7F7D-6F94F3DB8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276" y="4595973"/>
                <a:ext cx="9456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Brace 59">
            <a:extLst>
              <a:ext uri="{FF2B5EF4-FFF2-40B4-BE49-F238E27FC236}">
                <a16:creationId xmlns:a16="http://schemas.microsoft.com/office/drawing/2014/main" id="{1D6374D5-EF68-D403-C114-9FA4612E0251}"/>
              </a:ext>
            </a:extLst>
          </p:cNvPr>
          <p:cNvSpPr/>
          <p:nvPr/>
        </p:nvSpPr>
        <p:spPr>
          <a:xfrm>
            <a:off x="6347083" y="2102767"/>
            <a:ext cx="432969" cy="2772284"/>
          </a:xfrm>
          <a:prstGeom prst="rightBrace">
            <a:avLst>
              <a:gd name="adj1" fmla="val 21246"/>
              <a:gd name="adj2" fmla="val 4973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4C38A96-083E-91C1-B727-F5CE23F92B18}"/>
                  </a:ext>
                </a:extLst>
              </p:cNvPr>
              <p:cNvSpPr txBox="1"/>
              <p:nvPr/>
            </p:nvSpPr>
            <p:spPr>
              <a:xfrm>
                <a:off x="2391271" y="1002455"/>
                <a:ext cx="2536910" cy="38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=1,2,…,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4C38A96-083E-91C1-B727-F5CE23F92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271" y="1002455"/>
                <a:ext cx="2536910" cy="3883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ight Brace 74">
            <a:extLst>
              <a:ext uri="{FF2B5EF4-FFF2-40B4-BE49-F238E27FC236}">
                <a16:creationId xmlns:a16="http://schemas.microsoft.com/office/drawing/2014/main" id="{E473567A-393A-FA5F-6D00-3A521C5A0C96}"/>
              </a:ext>
            </a:extLst>
          </p:cNvPr>
          <p:cNvSpPr/>
          <p:nvPr/>
        </p:nvSpPr>
        <p:spPr>
          <a:xfrm rot="16200000">
            <a:off x="3390846" y="510252"/>
            <a:ext cx="270805" cy="1934496"/>
          </a:xfrm>
          <a:prstGeom prst="rightBrace">
            <a:avLst>
              <a:gd name="adj1" fmla="val 4547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0E1EC1E-4EC9-94A4-56E4-6922DC3F8808}"/>
                  </a:ext>
                </a:extLst>
              </p:cNvPr>
              <p:cNvSpPr txBox="1"/>
              <p:nvPr/>
            </p:nvSpPr>
            <p:spPr>
              <a:xfrm>
                <a:off x="6780052" y="3041918"/>
                <a:ext cx="5162327" cy="879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1×1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0E1EC1E-4EC9-94A4-56E4-6922DC3F8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52" y="3041918"/>
                <a:ext cx="5162327" cy="8798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EC916136-235F-48B8-BA6D-0713A399A127}"/>
              </a:ext>
            </a:extLst>
          </p:cNvPr>
          <p:cNvSpPr txBox="1"/>
          <p:nvPr/>
        </p:nvSpPr>
        <p:spPr>
          <a:xfrm>
            <a:off x="7329022" y="4127671"/>
            <a:ext cx="240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over columns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C5D945F-2E5F-31EC-30D9-4F5C22D35BED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9254359" y="2873500"/>
            <a:ext cx="154670" cy="418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B342165-BF05-D646-A189-166DFE77A67F}"/>
              </a:ext>
            </a:extLst>
          </p:cNvPr>
          <p:cNvCxnSpPr>
            <a:cxnSpLocks/>
          </p:cNvCxnSpPr>
          <p:nvPr/>
        </p:nvCxnSpPr>
        <p:spPr>
          <a:xfrm flipH="1">
            <a:off x="8579854" y="3830112"/>
            <a:ext cx="134360" cy="36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F83F705-7319-78F3-B55C-CAFC4C4F3BB5}"/>
              </a:ext>
            </a:extLst>
          </p:cNvPr>
          <p:cNvSpPr txBox="1"/>
          <p:nvPr/>
        </p:nvSpPr>
        <p:spPr>
          <a:xfrm>
            <a:off x="8807881" y="2504168"/>
            <a:ext cx="12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MSE or CE</a:t>
            </a:r>
          </a:p>
        </p:txBody>
      </p:sp>
    </p:spTree>
    <p:extLst>
      <p:ext uri="{BB962C8B-B14F-4D97-AF65-F5344CB8AC3E}">
        <p14:creationId xmlns:p14="http://schemas.microsoft.com/office/powerpoint/2010/main" val="290213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Gradient descent</a:t>
            </a:r>
            <a:endParaRPr lang="en-US" sz="3200" b="1" dirty="0"/>
          </a:p>
        </p:txBody>
      </p:sp>
      <p:sp>
        <p:nvSpPr>
          <p:cNvPr id="4" name="object 54">
            <a:extLst>
              <a:ext uri="{FF2B5EF4-FFF2-40B4-BE49-F238E27FC236}">
                <a16:creationId xmlns:a16="http://schemas.microsoft.com/office/drawing/2014/main" id="{763DB379-78D8-5002-10A8-BDD08542D4B9}"/>
              </a:ext>
            </a:extLst>
          </p:cNvPr>
          <p:cNvSpPr txBox="1"/>
          <p:nvPr/>
        </p:nvSpPr>
        <p:spPr>
          <a:xfrm>
            <a:off x="105014" y="6477654"/>
            <a:ext cx="7551421" cy="3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00" spc="-25" dirty="0">
                <a:solidFill>
                  <a:srgbClr val="7F7F7F"/>
                </a:solidFill>
                <a:latin typeface="Calibri"/>
                <a:cs typeface="Calibri"/>
              </a:rPr>
              <a:t>Image from </a:t>
            </a:r>
            <a:r>
              <a:rPr lang="en-US" sz="100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17-Regular"/>
              </a:rPr>
              <a:t>From</a:t>
            </a:r>
            <a:r>
              <a:rPr lang="en-US" sz="100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7-Regular"/>
              </a:rPr>
              <a:t> Super VIP </a:t>
            </a:r>
            <a:r>
              <a:rPr lang="en-US" sz="100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17-Regular"/>
              </a:rPr>
              <a:t>Cheatsheet</a:t>
            </a:r>
            <a:r>
              <a:rPr lang="en-US" sz="100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7-Regular"/>
              </a:rPr>
              <a:t>: Deep Learning, </a:t>
            </a:r>
            <a:r>
              <a:rPr lang="en-US" sz="100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Afshine</a:t>
            </a:r>
            <a:r>
              <a:rPr lang="en-US" sz="100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 </a:t>
            </a:r>
            <a:r>
              <a:rPr lang="en-US" sz="100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Amidi</a:t>
            </a:r>
            <a:r>
              <a:rPr lang="en-US" sz="100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 </a:t>
            </a:r>
            <a:r>
              <a:rPr lang="en-US" sz="100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and </a:t>
            </a:r>
            <a:r>
              <a:rPr lang="en-US" sz="100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Shervine</a:t>
            </a:r>
            <a:r>
              <a:rPr lang="en-US" sz="100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 </a:t>
            </a:r>
            <a:r>
              <a:rPr lang="en-US" sz="100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Amidi</a:t>
            </a:r>
            <a:r>
              <a:rPr lang="en-US" sz="100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, </a:t>
            </a:r>
            <a:r>
              <a:rPr lang="en-US" sz="100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2018</a:t>
            </a:r>
          </a:p>
          <a:p>
            <a:pPr marL="12700">
              <a:spcBef>
                <a:spcPts val="100"/>
              </a:spcBef>
            </a:pPr>
            <a:r>
              <a:rPr lang="en-US" sz="1000" spc="-25" dirty="0">
                <a:solidFill>
                  <a:srgbClr val="7F7F7F"/>
                </a:solidFill>
                <a:latin typeface="Calibri"/>
                <a:cs typeface="Calibri"/>
              </a:rPr>
              <a:t>Gif from </a:t>
            </a:r>
            <a:r>
              <a:rPr lang="en-US" sz="1000" spc="-25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https://towardsdatascience.com/coding-deep-learning-for-beginners-linear-regression-gradient-descent-fcd5e0fc077d</a:t>
            </a:r>
            <a:endParaRPr lang="en-US" sz="1000" spc="-25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pic>
        <p:nvPicPr>
          <p:cNvPr id="1026" name="Picture 2" descr="Coding Deep Learning for Beginners — Linear Regression (Part 3): Training  with Gradient Descent | Deep learning, Linear regression, Matrix  multiplication">
            <a:extLst>
              <a:ext uri="{FF2B5EF4-FFF2-40B4-BE49-F238E27FC236}">
                <a16:creationId xmlns:a16="http://schemas.microsoft.com/office/drawing/2014/main" id="{01E9776C-03C7-0FD5-B2B8-EE8C0E6F5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361" y="3809580"/>
            <a:ext cx="6389345" cy="250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97F8420-6BA3-55BE-344C-78FB04BA8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814" y="901522"/>
            <a:ext cx="5418344" cy="2386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1028815-1643-F16B-A665-826781D95E76}"/>
                  </a:ext>
                </a:extLst>
              </p:cNvPr>
              <p:cNvSpPr txBox="1"/>
              <p:nvPr/>
            </p:nvSpPr>
            <p:spPr>
              <a:xfrm>
                <a:off x="7416144" y="3206087"/>
                <a:ext cx="31836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Level sets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1600" dirty="0"/>
                  <a:t> near a local minimum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1028815-1643-F16B-A665-826781D9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144" y="3206087"/>
                <a:ext cx="3183692" cy="338554"/>
              </a:xfrm>
              <a:prstGeom prst="rect">
                <a:avLst/>
              </a:prstGeom>
              <a:blipFill>
                <a:blip r:embed="rId5"/>
                <a:stretch>
                  <a:fillRect l="-1149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6B67184-6196-EB5D-1402-0C5CC8D9B30A}"/>
                  </a:ext>
                </a:extLst>
              </p:cNvPr>
              <p:cNvSpPr txBox="1"/>
              <p:nvPr/>
            </p:nvSpPr>
            <p:spPr>
              <a:xfrm>
                <a:off x="838200" y="1521370"/>
                <a:ext cx="4892567" cy="30469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GD steps to find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that approximately minimizes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US" sz="1600" b="0" dirty="0"/>
              </a:p>
              <a:p>
                <a:r>
                  <a:rPr lang="en-US" sz="1600" dirty="0"/>
                  <a:t>Set</a:t>
                </a:r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/>
                  <a:t>learning rate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/>
                  <a:t>Max. number of  iterations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1600" b="0" dirty="0"/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Stoppage criteria</a:t>
                </a:r>
                <a:endParaRPr lang="en-US" sz="1600" b="0" i="1" dirty="0"/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Initial guess/point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600" b="0" dirty="0"/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=0,1, 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600" dirty="0"/>
                  <a:t>:</a:t>
                </a:r>
              </a:p>
              <a:p>
                <a:r>
                  <a:rPr lang="en-US" sz="1600" dirty="0"/>
                  <a:t>     if stoppage criteria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met: </a:t>
                </a:r>
              </a:p>
              <a:p>
                <a:r>
                  <a:rPr lang="en-US" sz="1600" b="0" i="1" dirty="0"/>
                  <a:t>          </a:t>
                </a:r>
                <a:r>
                  <a:rPr lang="en-US" sz="1600" b="0" dirty="0"/>
                  <a:t>return</a:t>
                </a:r>
                <a:r>
                  <a:rPr lang="en-US" sz="1600" b="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1" i="1" dirty="0"/>
              </a:p>
              <a:p>
                <a:r>
                  <a:rPr lang="en-US" sz="1600" i="1" dirty="0"/>
                  <a:t>     </a:t>
                </a:r>
                <a:r>
                  <a:rPr lang="en-US" sz="1600" dirty="0"/>
                  <a:t>else:</a:t>
                </a:r>
              </a:p>
              <a:p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        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6B67184-6196-EB5D-1402-0C5CC8D9B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1370"/>
                <a:ext cx="4892567" cy="3046988"/>
              </a:xfrm>
              <a:prstGeom prst="rect">
                <a:avLst/>
              </a:prstGeom>
              <a:blipFill>
                <a:blip r:embed="rId6"/>
                <a:stretch>
                  <a:fillRect l="-748" t="-601" b="-4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65736605-B8B1-B088-ADAB-17DA05C57632}"/>
              </a:ext>
            </a:extLst>
          </p:cNvPr>
          <p:cNvSpPr txBox="1"/>
          <p:nvPr/>
        </p:nvSpPr>
        <p:spPr>
          <a:xfrm>
            <a:off x="838200" y="830427"/>
            <a:ext cx="101524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Gradient descent (steepest descent) is an iterative optimization algorithm </a:t>
            </a:r>
            <a:br>
              <a:rPr lang="en-US" sz="1600" dirty="0"/>
            </a:br>
            <a:r>
              <a:rPr lang="en-US" sz="1600" dirty="0"/>
              <a:t>for finding a local minimum of a differentiable function</a:t>
            </a:r>
          </a:p>
        </p:txBody>
      </p:sp>
    </p:spTree>
    <p:extLst>
      <p:ext uri="{BB962C8B-B14F-4D97-AF65-F5344CB8AC3E}">
        <p14:creationId xmlns:p14="http://schemas.microsoft.com/office/powerpoint/2010/main" val="335196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C0DEA62-CB2F-C193-E293-B5E036767A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10579"/>
                <a:ext cx="11164747" cy="6909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b="1" dirty="0"/>
                  <a:t>Backpropagation –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600" b="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3200" b="1" dirty="0"/>
                  <a:t>using chain-rule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C0DEA62-CB2F-C193-E293-B5E036767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10579"/>
                <a:ext cx="11164747" cy="690943"/>
              </a:xfrm>
              <a:prstGeom prst="rect">
                <a:avLst/>
              </a:prstGeom>
              <a:blipFill>
                <a:blip r:embed="rId2"/>
                <a:stretch>
                  <a:fillRect l="-1638" t="-14159" b="-25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56A0BAB6-1A61-AD07-4AAD-C0C68AFECD2A}"/>
              </a:ext>
            </a:extLst>
          </p:cNvPr>
          <p:cNvSpPr/>
          <p:nvPr/>
        </p:nvSpPr>
        <p:spPr>
          <a:xfrm>
            <a:off x="4443383" y="1402156"/>
            <a:ext cx="924562" cy="924562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B6083E7-3470-99D3-97BA-B268863E5309}"/>
              </a:ext>
            </a:extLst>
          </p:cNvPr>
          <p:cNvSpPr/>
          <p:nvPr/>
        </p:nvSpPr>
        <p:spPr>
          <a:xfrm>
            <a:off x="6743824" y="1402156"/>
            <a:ext cx="924562" cy="924562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2093BF-3ED3-A3D2-D632-873B5B10FF0B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5367945" y="1864437"/>
            <a:ext cx="13758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D14482-C924-B02F-1869-EC8BFE737E13}"/>
              </a:ext>
            </a:extLst>
          </p:cNvPr>
          <p:cNvCxnSpPr>
            <a:cxnSpLocks/>
            <a:stCxn id="4" idx="6"/>
            <a:endCxn id="21" idx="1"/>
          </p:cNvCxnSpPr>
          <p:nvPr/>
        </p:nvCxnSpPr>
        <p:spPr>
          <a:xfrm>
            <a:off x="7668386" y="1864437"/>
            <a:ext cx="90437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669C68-530D-ADC0-1E54-876855944923}"/>
              </a:ext>
            </a:extLst>
          </p:cNvPr>
          <p:cNvCxnSpPr>
            <a:cxnSpLocks/>
            <a:stCxn id="20" idx="3"/>
            <a:endCxn id="3" idx="2"/>
          </p:cNvCxnSpPr>
          <p:nvPr/>
        </p:nvCxnSpPr>
        <p:spPr>
          <a:xfrm>
            <a:off x="3685804" y="1864437"/>
            <a:ext cx="7575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F97105-20CB-9906-D6B6-A2D3A9B99B47}"/>
                  </a:ext>
                </a:extLst>
              </p:cNvPr>
              <p:cNvSpPr txBox="1"/>
              <p:nvPr/>
            </p:nvSpPr>
            <p:spPr>
              <a:xfrm>
                <a:off x="2624957" y="1653706"/>
                <a:ext cx="1060847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F97105-20CB-9906-D6B6-A2D3A9B99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957" y="1653706"/>
                <a:ext cx="1060847" cy="421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3B4A7-75CB-4D16-5833-0E7F90809260}"/>
                  </a:ext>
                </a:extLst>
              </p:cNvPr>
              <p:cNvSpPr txBox="1"/>
              <p:nvPr/>
            </p:nvSpPr>
            <p:spPr>
              <a:xfrm>
                <a:off x="8572760" y="1657778"/>
                <a:ext cx="1123033" cy="413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3B4A7-75CB-4D16-5833-0E7F90809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760" y="1657778"/>
                <a:ext cx="1123033" cy="413318"/>
              </a:xfrm>
              <a:prstGeom prst="rect">
                <a:avLst/>
              </a:prstGeom>
              <a:blipFill>
                <a:blip r:embed="rId4"/>
                <a:stretch>
                  <a:fillRect t="-1471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DDD3035-94C6-B6E2-A0CC-B510B8E12161}"/>
                  </a:ext>
                </a:extLst>
              </p:cNvPr>
              <p:cNvSpPr txBox="1"/>
              <p:nvPr/>
            </p:nvSpPr>
            <p:spPr>
              <a:xfrm>
                <a:off x="3685804" y="2302544"/>
                <a:ext cx="2292166" cy="669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DDD3035-94C6-B6E2-A0CC-B510B8E12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804" y="2302544"/>
                <a:ext cx="2292166" cy="669927"/>
              </a:xfrm>
              <a:prstGeom prst="rect">
                <a:avLst/>
              </a:prstGeom>
              <a:blipFill>
                <a:blip r:embed="rId5"/>
                <a:stretch>
                  <a:fillRect b="-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0D8EAAC-2ECA-883A-3B2F-4C40DA83F4DB}"/>
                  </a:ext>
                </a:extLst>
              </p:cNvPr>
              <p:cNvSpPr txBox="1"/>
              <p:nvPr/>
            </p:nvSpPr>
            <p:spPr>
              <a:xfrm>
                <a:off x="6093812" y="2302544"/>
                <a:ext cx="2292166" cy="669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0D8EAAC-2ECA-883A-3B2F-4C40DA83F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812" y="2302544"/>
                <a:ext cx="2292166" cy="669927"/>
              </a:xfrm>
              <a:prstGeom prst="rect">
                <a:avLst/>
              </a:prstGeom>
              <a:blipFill>
                <a:blip r:embed="rId6"/>
                <a:stretch>
                  <a:fillRect b="-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42CE886B-EC24-AA10-EB9F-DCE5BDD92CDD}"/>
              </a:ext>
            </a:extLst>
          </p:cNvPr>
          <p:cNvSpPr txBox="1"/>
          <p:nvPr/>
        </p:nvSpPr>
        <p:spPr>
          <a:xfrm>
            <a:off x="4748183" y="1066271"/>
            <a:ext cx="34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125F44-1526-AFF8-DD3D-48A1EA41F520}"/>
              </a:ext>
            </a:extLst>
          </p:cNvPr>
          <p:cNvSpPr txBox="1"/>
          <p:nvPr/>
        </p:nvSpPr>
        <p:spPr>
          <a:xfrm>
            <a:off x="7067175" y="1066271"/>
            <a:ext cx="34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A5D17D-9C09-7DD5-2BB8-6E0954901E89}"/>
                  </a:ext>
                </a:extLst>
              </p:cNvPr>
              <p:cNvSpPr txBox="1"/>
              <p:nvPr/>
            </p:nvSpPr>
            <p:spPr>
              <a:xfrm>
                <a:off x="1154187" y="3652671"/>
                <a:ext cx="1018164" cy="908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A5D17D-9C09-7DD5-2BB8-6E0954901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187" y="3652671"/>
                <a:ext cx="1018164" cy="9082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6CC5CF7-FBFB-1991-D40B-48B7E6BB054F}"/>
                  </a:ext>
                </a:extLst>
              </p:cNvPr>
              <p:cNvSpPr txBox="1"/>
              <p:nvPr/>
            </p:nvSpPr>
            <p:spPr>
              <a:xfrm>
                <a:off x="1154187" y="4999373"/>
                <a:ext cx="1078309" cy="912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6CC5CF7-FBFB-1991-D40B-48B7E6BB0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187" y="4999373"/>
                <a:ext cx="1078309" cy="9129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549E77-C6A9-1BD6-081D-3D67EE6234BD}"/>
                  </a:ext>
                </a:extLst>
              </p:cNvPr>
              <p:cNvSpPr txBox="1"/>
              <p:nvPr/>
            </p:nvSpPr>
            <p:spPr>
              <a:xfrm>
                <a:off x="7307669" y="3652671"/>
                <a:ext cx="1018164" cy="908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549E77-C6A9-1BD6-081D-3D67EE623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669" y="3652671"/>
                <a:ext cx="1018164" cy="9082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2426F5-2771-9FA0-CCD8-4E13B6705D0D}"/>
                  </a:ext>
                </a:extLst>
              </p:cNvPr>
              <p:cNvSpPr txBox="1"/>
              <p:nvPr/>
            </p:nvSpPr>
            <p:spPr>
              <a:xfrm>
                <a:off x="7307669" y="4999373"/>
                <a:ext cx="1078309" cy="912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2426F5-2771-9FA0-CCD8-4E13B6705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669" y="4999373"/>
                <a:ext cx="1078309" cy="9129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061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67B0F2F-BA5F-1A06-1E22-32F78308E11F}"/>
              </a:ext>
            </a:extLst>
          </p:cNvPr>
          <p:cNvSpPr/>
          <p:nvPr/>
        </p:nvSpPr>
        <p:spPr>
          <a:xfrm>
            <a:off x="722126" y="2579287"/>
            <a:ext cx="5179358" cy="28512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E5CF38-AA53-E038-F2E5-C6E5BFEB4F07}"/>
              </a:ext>
            </a:extLst>
          </p:cNvPr>
          <p:cNvSpPr/>
          <p:nvPr/>
        </p:nvSpPr>
        <p:spPr>
          <a:xfrm>
            <a:off x="6088034" y="2579286"/>
            <a:ext cx="5481818" cy="28766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Backpropagation: Vectorized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47564C-BCFF-08A3-7E62-F983702B7614}"/>
                  </a:ext>
                </a:extLst>
              </p:cNvPr>
              <p:cNvSpPr txBox="1"/>
              <p:nvPr/>
            </p:nvSpPr>
            <p:spPr>
              <a:xfrm>
                <a:off x="6088034" y="2943907"/>
                <a:ext cx="5517344" cy="2440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,…,2,1: </m:t>
                      </m:r>
                    </m:oMath>
                  </m:oMathPara>
                </a14:m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1≤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 algn="ctr"/>
                <a:endParaRPr lang="en-US" dirty="0"/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47564C-BCFF-08A3-7E62-F983702B7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034" y="2943907"/>
                <a:ext cx="5517344" cy="24403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D27BE9-9FF9-794B-A89A-5DAABD0528DB}"/>
                  </a:ext>
                </a:extLst>
              </p:cNvPr>
              <p:cNvSpPr txBox="1"/>
              <p:nvPr/>
            </p:nvSpPr>
            <p:spPr>
              <a:xfrm>
                <a:off x="740899" y="2943103"/>
                <a:ext cx="5141812" cy="1330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1,⋯,1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1×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D27BE9-9FF9-794B-A89A-5DAABD052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99" y="2943103"/>
                <a:ext cx="5141812" cy="1330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C59F6B9-7407-ABA9-2C3D-158E29328CF0}"/>
              </a:ext>
            </a:extLst>
          </p:cNvPr>
          <p:cNvSpPr txBox="1"/>
          <p:nvPr/>
        </p:nvSpPr>
        <p:spPr>
          <a:xfrm>
            <a:off x="686600" y="2574575"/>
            <a:ext cx="314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/>
              <a:t>Forward propagation: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C9540F-641A-A061-B262-C5CA750F6174}"/>
                  </a:ext>
                </a:extLst>
              </p:cNvPr>
              <p:cNvSpPr txBox="1"/>
              <p:nvPr/>
            </p:nvSpPr>
            <p:spPr>
              <a:xfrm>
                <a:off x="6096000" y="944417"/>
                <a:ext cx="5461016" cy="146091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Cost function: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×1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1×1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sub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C9540F-641A-A061-B262-C5CA750F6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944417"/>
                <a:ext cx="5461016" cy="1460913"/>
              </a:xfrm>
              <a:prstGeom prst="rect">
                <a:avLst/>
              </a:prstGeom>
              <a:blipFill>
                <a:blip r:embed="rId4"/>
                <a:stretch>
                  <a:fillRect l="-893" t="-7500" b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90D793-2956-AF7C-FF37-C17A3D151BDD}"/>
                  </a:ext>
                </a:extLst>
              </p:cNvPr>
              <p:cNvSpPr txBox="1"/>
              <p:nvPr/>
            </p:nvSpPr>
            <p:spPr>
              <a:xfrm>
                <a:off x="5996595" y="5798029"/>
                <a:ext cx="1718480" cy="635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90D793-2956-AF7C-FF37-C17A3D151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595" y="5798029"/>
                <a:ext cx="1718480" cy="6358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60FA1EF-2C5F-9098-4D85-402D5AF0BE19}"/>
              </a:ext>
            </a:extLst>
          </p:cNvPr>
          <p:cNvSpPr txBox="1"/>
          <p:nvPr/>
        </p:nvSpPr>
        <p:spPr>
          <a:xfrm>
            <a:off x="6088034" y="5455920"/>
            <a:ext cx="314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/>
              <a:t>More useful derivatives: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2F5E61-4962-774A-8950-BB54700B925E}"/>
              </a:ext>
            </a:extLst>
          </p:cNvPr>
          <p:cNvSpPr txBox="1"/>
          <p:nvPr/>
        </p:nvSpPr>
        <p:spPr>
          <a:xfrm>
            <a:off x="6088034" y="2574575"/>
            <a:ext cx="314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Backpropagation</a:t>
            </a:r>
            <a:r>
              <a:rPr lang="en-US" sz="1800" b="1" i="0" u="none" strike="noStrike" baseline="0" dirty="0"/>
              <a:t>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355B14-CF5D-AC25-FACC-4C8E509D376F}"/>
                  </a:ext>
                </a:extLst>
              </p:cNvPr>
              <p:cNvSpPr txBox="1"/>
              <p:nvPr/>
            </p:nvSpPr>
            <p:spPr>
              <a:xfrm>
                <a:off x="7878717" y="5774250"/>
                <a:ext cx="1900451" cy="6563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355B14-CF5D-AC25-FACC-4C8E509D3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717" y="5774250"/>
                <a:ext cx="1900451" cy="6563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0C659EC-E28F-8975-996A-6C657DCBC4B9}"/>
              </a:ext>
            </a:extLst>
          </p:cNvPr>
          <p:cNvSpPr/>
          <p:nvPr/>
        </p:nvSpPr>
        <p:spPr>
          <a:xfrm>
            <a:off x="2167330" y="1281937"/>
            <a:ext cx="371856" cy="621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6948A8-F77D-0ABE-0310-60D6B2903AF5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2539186" y="1592880"/>
            <a:ext cx="6105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75B06-19C6-035E-7D0D-9D2DF3810B89}"/>
              </a:ext>
            </a:extLst>
          </p:cNvPr>
          <p:cNvSpPr/>
          <p:nvPr/>
        </p:nvSpPr>
        <p:spPr>
          <a:xfrm>
            <a:off x="3149724" y="1281937"/>
            <a:ext cx="371856" cy="621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DE49CC-E7AF-362B-0066-FCFCF3562D30}"/>
              </a:ext>
            </a:extLst>
          </p:cNvPr>
          <p:cNvSpPr/>
          <p:nvPr/>
        </p:nvSpPr>
        <p:spPr>
          <a:xfrm>
            <a:off x="4500979" y="1281937"/>
            <a:ext cx="371856" cy="621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0743E4-DF78-BE87-9A1A-F9CC8371D00B}"/>
              </a:ext>
            </a:extLst>
          </p:cNvPr>
          <p:cNvCxnSpPr>
            <a:cxnSpLocks/>
            <a:stCxn id="63" idx="3"/>
            <a:endCxn id="36" idx="1"/>
          </p:cNvCxnSpPr>
          <p:nvPr/>
        </p:nvCxnSpPr>
        <p:spPr>
          <a:xfrm>
            <a:off x="3943728" y="1592880"/>
            <a:ext cx="5572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EDACFE-500F-434F-034B-0901215C1C04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639165" y="1592880"/>
            <a:ext cx="5281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00D487A-6570-DFCD-4552-F5F7819C167E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4872835" y="1592880"/>
            <a:ext cx="2662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6406C4-C75D-F7C8-67A6-A56C1B5ECA1D}"/>
                  </a:ext>
                </a:extLst>
              </p:cNvPr>
              <p:cNvSpPr txBox="1"/>
              <p:nvPr/>
            </p:nvSpPr>
            <p:spPr>
              <a:xfrm>
                <a:off x="3521294" y="1408214"/>
                <a:ext cx="4224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6406C4-C75D-F7C8-67A6-A56C1B5EC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294" y="1408214"/>
                <a:ext cx="42243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CEF4508-8EC3-DB0D-445C-7A9500B65C07}"/>
                  </a:ext>
                </a:extLst>
              </p:cNvPr>
              <p:cNvSpPr txBox="1"/>
              <p:nvPr/>
            </p:nvSpPr>
            <p:spPr>
              <a:xfrm>
                <a:off x="2181952" y="1899402"/>
                <a:ext cx="3360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CEF4508-8EC3-DB0D-445C-7A9500B65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952" y="1899402"/>
                <a:ext cx="33609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517276D-C9F7-6711-F18C-CFF7279DE78B}"/>
                  </a:ext>
                </a:extLst>
              </p:cNvPr>
              <p:cNvSpPr txBox="1"/>
              <p:nvPr/>
            </p:nvSpPr>
            <p:spPr>
              <a:xfrm>
                <a:off x="3148914" y="1899402"/>
                <a:ext cx="3360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517276D-C9F7-6711-F18C-CFF7279DE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914" y="1899402"/>
                <a:ext cx="33609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A4C772C-C128-5C0F-E609-51C9052C14BE}"/>
                  </a:ext>
                </a:extLst>
              </p:cNvPr>
              <p:cNvSpPr txBox="1"/>
              <p:nvPr/>
            </p:nvSpPr>
            <p:spPr>
              <a:xfrm>
                <a:off x="4500979" y="1906829"/>
                <a:ext cx="3360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A4C772C-C128-5C0F-E609-51C9052C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979" y="1906829"/>
                <a:ext cx="33609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5AFBFE5-9321-BF63-F1F2-AC6927E28E1E}"/>
                  </a:ext>
                </a:extLst>
              </p:cNvPr>
              <p:cNvSpPr txBox="1"/>
              <p:nvPr/>
            </p:nvSpPr>
            <p:spPr>
              <a:xfrm>
                <a:off x="980895" y="1411131"/>
                <a:ext cx="659900" cy="310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5AFBFE5-9321-BF63-F1F2-AC6927E28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95" y="1411131"/>
                <a:ext cx="659900" cy="3105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5769A21-0A7B-FEE4-25B9-EEB442891BAE}"/>
                  </a:ext>
                </a:extLst>
              </p:cNvPr>
              <p:cNvSpPr txBox="1"/>
              <p:nvPr/>
            </p:nvSpPr>
            <p:spPr>
              <a:xfrm>
                <a:off x="5139060" y="1428892"/>
                <a:ext cx="704637" cy="327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5769A21-0A7B-FEE4-25B9-EEB442891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060" y="1428892"/>
                <a:ext cx="704637" cy="327975"/>
              </a:xfrm>
              <a:prstGeom prst="rect">
                <a:avLst/>
              </a:prstGeom>
              <a:blipFill>
                <a:blip r:embed="rId12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08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Mini-batch gradient descent</a:t>
            </a:r>
            <a:endParaRPr lang="en-US" sz="3200" b="1" dirty="0"/>
          </a:p>
        </p:txBody>
      </p:sp>
      <p:sp>
        <p:nvSpPr>
          <p:cNvPr id="5" name="object 54">
            <a:extLst>
              <a:ext uri="{FF2B5EF4-FFF2-40B4-BE49-F238E27FC236}">
                <a16:creationId xmlns:a16="http://schemas.microsoft.com/office/drawing/2014/main" id="{DC9FB5BD-3E41-FECD-E4A0-0AAEB8B3CBEB}"/>
              </a:ext>
            </a:extLst>
          </p:cNvPr>
          <p:cNvSpPr txBox="1"/>
          <p:nvPr/>
        </p:nvSpPr>
        <p:spPr>
          <a:xfrm>
            <a:off x="122242" y="6609308"/>
            <a:ext cx="3021908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s by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DeepLearning.AI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Andrew </a:t>
            </a:r>
            <a:r>
              <a:rPr sz="1050" spc="-2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lang="en-US" sz="1050" spc="-25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166D4D-EBCE-3114-877B-62EBC9CDF0BD}"/>
              </a:ext>
            </a:extLst>
          </p:cNvPr>
          <p:cNvGrpSpPr/>
          <p:nvPr/>
        </p:nvGrpSpPr>
        <p:grpSpPr>
          <a:xfrm>
            <a:off x="376672" y="2723795"/>
            <a:ext cx="6879336" cy="3631364"/>
            <a:chOff x="90639" y="1558056"/>
            <a:chExt cx="6879336" cy="36313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B61142F-330C-F4B5-1FF6-D720E8B5E6AC}"/>
                    </a:ext>
                  </a:extLst>
                </p:cNvPr>
                <p:cNvSpPr txBox="1"/>
                <p:nvPr/>
              </p:nvSpPr>
              <p:spPr>
                <a:xfrm>
                  <a:off x="1353673" y="1947314"/>
                  <a:ext cx="5616302" cy="32421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For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en-US" b="0" dirty="0"/>
                </a:p>
                <a:p>
                  <a:r>
                    <a:rPr lang="en-US" dirty="0"/>
                    <a:t>     Forward prop using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a14:m>
                  <a:endParaRPr lang="en-US" dirty="0"/>
                </a:p>
                <a:p>
                  <a:r>
                    <a:rPr lang="en-US" dirty="0"/>
                    <a:t>     For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dirty="0"/>
                    <a:t>:</a:t>
                  </a:r>
                </a:p>
                <a:p>
                  <a:r>
                    <a:rPr lang="en-US" dirty="0"/>
                    <a:t>  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}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</m:oMath>
                  </a14:m>
                  <a:endParaRPr lang="en-US" b="0" dirty="0"/>
                </a:p>
                <a:p>
                  <a:r>
                    <a:rPr lang="en-US" dirty="0"/>
                    <a:t>   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}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a14:m>
                  <a:endParaRPr lang="en-US" dirty="0"/>
                </a:p>
                <a:p>
                  <a:r>
                    <a:rPr lang="en-US" dirty="0"/>
                    <a:t>     Compute cost function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}(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en-US" b="0" dirty="0"/>
                </a:p>
                <a:p>
                  <a:r>
                    <a:rPr lang="en-US" dirty="0"/>
                    <a:t>     Backprop to compute gradients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a14:m>
                  <a:endParaRPr lang="en-US" dirty="0"/>
                </a:p>
                <a:p>
                  <a:r>
                    <a:rPr lang="en-US" dirty="0"/>
                    <a:t>     SG update:</a:t>
                  </a:r>
                </a:p>
                <a:p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a14:m>
                  <a:endParaRPr lang="en-US" dirty="0"/>
                </a:p>
                <a:p>
                  <a:r>
                    <a:rPr lang="en-US" dirty="0"/>
                    <a:t>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B61142F-330C-F4B5-1FF6-D720E8B5E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3673" y="1947314"/>
                  <a:ext cx="5616302" cy="3242106"/>
                </a:xfrm>
                <a:prstGeom prst="rect">
                  <a:avLst/>
                </a:prstGeom>
                <a:blipFill>
                  <a:blip r:embed="rId3"/>
                  <a:stretch>
                    <a:fillRect l="-977" t="-1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276FB38-109A-8954-5CCD-B7BB8DC00762}"/>
                </a:ext>
              </a:extLst>
            </p:cNvPr>
            <p:cNvSpPr/>
            <p:nvPr/>
          </p:nvSpPr>
          <p:spPr>
            <a:xfrm>
              <a:off x="1147933" y="1922718"/>
              <a:ext cx="357198" cy="3183340"/>
            </a:xfrm>
            <a:prstGeom prst="leftBrace">
              <a:avLst>
                <a:gd name="adj1" fmla="val 4740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91984F-3F39-B0D0-B639-5A1557FAAB6D}"/>
                </a:ext>
              </a:extLst>
            </p:cNvPr>
            <p:cNvSpPr txBox="1"/>
            <p:nvPr/>
          </p:nvSpPr>
          <p:spPr>
            <a:xfrm>
              <a:off x="242858" y="3302906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epoch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BFA7F6-8E4D-D3A0-A7CD-AD13D9F42394}"/>
                </a:ext>
              </a:extLst>
            </p:cNvPr>
            <p:cNvSpPr txBox="1"/>
            <p:nvPr/>
          </p:nvSpPr>
          <p:spPr>
            <a:xfrm>
              <a:off x="90639" y="3606013"/>
              <a:ext cx="12369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1 pass through entire training set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211AC86-CB57-AA1D-5C9F-7F4CC3CA3CE6}"/>
                    </a:ext>
                  </a:extLst>
                </p:cNvPr>
                <p:cNvSpPr txBox="1"/>
                <p:nvPr/>
              </p:nvSpPr>
              <p:spPr>
                <a:xfrm>
                  <a:off x="1095756" y="1558056"/>
                  <a:ext cx="551230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/>
                    <a:t>While SG stoppage criteria is not met 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dirty="0"/>
                    <a:t> </a:t>
                  </a:r>
                  <a:endParaRPr lang="en-US" b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211AC86-CB57-AA1D-5C9F-7F4CC3CA3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756" y="1558056"/>
                  <a:ext cx="551230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4B8F16-AEE4-05B1-0548-E80BECD0E5D1}"/>
              </a:ext>
            </a:extLst>
          </p:cNvPr>
          <p:cNvGrpSpPr/>
          <p:nvPr/>
        </p:nvGrpSpPr>
        <p:grpSpPr>
          <a:xfrm>
            <a:off x="978408" y="1405025"/>
            <a:ext cx="5431895" cy="690943"/>
            <a:chOff x="6949440" y="1819591"/>
            <a:chExt cx="5431895" cy="69094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5B2C7DD-DF0A-04E0-CBA2-6110DAF41B67}"/>
                </a:ext>
              </a:extLst>
            </p:cNvPr>
            <p:cNvSpPr/>
            <p:nvPr/>
          </p:nvSpPr>
          <p:spPr>
            <a:xfrm>
              <a:off x="6949440" y="1819591"/>
              <a:ext cx="467015" cy="69094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D40B376-CE66-8741-13F0-6A9F8927D480}"/>
                </a:ext>
              </a:extLst>
            </p:cNvPr>
            <p:cNvSpPr/>
            <p:nvPr/>
          </p:nvSpPr>
          <p:spPr>
            <a:xfrm>
              <a:off x="7445928" y="1819591"/>
              <a:ext cx="467015" cy="69094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B1D8CD-D5E7-67D6-3595-2A38372BD0D3}"/>
                </a:ext>
              </a:extLst>
            </p:cNvPr>
            <p:cNvSpPr/>
            <p:nvPr/>
          </p:nvSpPr>
          <p:spPr>
            <a:xfrm>
              <a:off x="7942416" y="1819591"/>
              <a:ext cx="467015" cy="69094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0AA9F43-5137-F4A8-0045-0D041909149C}"/>
                </a:ext>
              </a:extLst>
            </p:cNvPr>
            <p:cNvSpPr/>
            <p:nvPr/>
          </p:nvSpPr>
          <p:spPr>
            <a:xfrm>
              <a:off x="8438904" y="1819591"/>
              <a:ext cx="467015" cy="69094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78C6ED-210F-046E-6032-1DE8F1478C35}"/>
                </a:ext>
              </a:extLst>
            </p:cNvPr>
            <p:cNvSpPr/>
            <p:nvPr/>
          </p:nvSpPr>
          <p:spPr>
            <a:xfrm>
              <a:off x="8935392" y="1819591"/>
              <a:ext cx="467015" cy="69094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856070A-9C22-6581-8F20-F52CAF680F9A}"/>
                </a:ext>
              </a:extLst>
            </p:cNvPr>
            <p:cNvSpPr/>
            <p:nvPr/>
          </p:nvSpPr>
          <p:spPr>
            <a:xfrm>
              <a:off x="9431880" y="1819591"/>
              <a:ext cx="467015" cy="69094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028A6E-04EE-870C-B8D3-BE41F262E8CF}"/>
                </a:ext>
              </a:extLst>
            </p:cNvPr>
            <p:cNvSpPr/>
            <p:nvPr/>
          </p:nvSpPr>
          <p:spPr>
            <a:xfrm>
              <a:off x="9928368" y="1819591"/>
              <a:ext cx="467015" cy="69094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CF0EEB-0DBA-FBA3-C68C-F6F0EFF6BCA3}"/>
                </a:ext>
              </a:extLst>
            </p:cNvPr>
            <p:cNvSpPr/>
            <p:nvPr/>
          </p:nvSpPr>
          <p:spPr>
            <a:xfrm>
              <a:off x="10424856" y="1819591"/>
              <a:ext cx="467015" cy="69094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F8F1D8-10B7-4C54-006D-F206A0A2A518}"/>
                </a:ext>
              </a:extLst>
            </p:cNvPr>
            <p:cNvSpPr/>
            <p:nvPr/>
          </p:nvSpPr>
          <p:spPr>
            <a:xfrm>
              <a:off x="10921344" y="1819591"/>
              <a:ext cx="467015" cy="69094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487257-6F44-0CF8-6E36-41B2A84AB6FF}"/>
                </a:ext>
              </a:extLst>
            </p:cNvPr>
            <p:cNvSpPr/>
            <p:nvPr/>
          </p:nvSpPr>
          <p:spPr>
            <a:xfrm>
              <a:off x="11417832" y="1819591"/>
              <a:ext cx="467015" cy="69094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D38791-ADC1-F1A7-B832-1D72231310AA}"/>
                </a:ext>
              </a:extLst>
            </p:cNvPr>
            <p:cNvSpPr/>
            <p:nvPr/>
          </p:nvSpPr>
          <p:spPr>
            <a:xfrm>
              <a:off x="11914320" y="1819591"/>
              <a:ext cx="467015" cy="69094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297726-239C-0FF3-6D1C-421B9139A516}"/>
                  </a:ext>
                </a:extLst>
              </p:cNvPr>
              <p:cNvSpPr txBox="1"/>
              <p:nvPr/>
            </p:nvSpPr>
            <p:spPr>
              <a:xfrm>
                <a:off x="148877" y="1543728"/>
                <a:ext cx="615696" cy="37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297726-239C-0FF3-6D1C-421B9139A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77" y="1543728"/>
                <a:ext cx="615696" cy="372731"/>
              </a:xfrm>
              <a:prstGeom prst="rect">
                <a:avLst/>
              </a:prstGeom>
              <a:blipFill>
                <a:blip r:embed="rId5"/>
                <a:stretch>
                  <a:fillRect r="-24752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DD6FC4D-3EA7-0C39-1BEB-41392D05FD6B}"/>
              </a:ext>
            </a:extLst>
          </p:cNvPr>
          <p:cNvSpPr/>
          <p:nvPr/>
        </p:nvSpPr>
        <p:spPr>
          <a:xfrm>
            <a:off x="978408" y="2200486"/>
            <a:ext cx="46701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5A9CF4-CFD7-54C8-ABE8-8774200769DC}"/>
              </a:ext>
            </a:extLst>
          </p:cNvPr>
          <p:cNvSpPr/>
          <p:nvPr/>
        </p:nvSpPr>
        <p:spPr>
          <a:xfrm>
            <a:off x="1474896" y="2200486"/>
            <a:ext cx="46701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65291E-02F3-F390-A7FF-BD52CF428F8A}"/>
              </a:ext>
            </a:extLst>
          </p:cNvPr>
          <p:cNvSpPr/>
          <p:nvPr/>
        </p:nvSpPr>
        <p:spPr>
          <a:xfrm>
            <a:off x="1971384" y="2200486"/>
            <a:ext cx="46701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20DA1F-1150-D62B-541F-5C2BE957E0C2}"/>
              </a:ext>
            </a:extLst>
          </p:cNvPr>
          <p:cNvSpPr/>
          <p:nvPr/>
        </p:nvSpPr>
        <p:spPr>
          <a:xfrm>
            <a:off x="2467872" y="2200486"/>
            <a:ext cx="46701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0CF3CB-F25B-5244-8E88-760EA511800A}"/>
              </a:ext>
            </a:extLst>
          </p:cNvPr>
          <p:cNvSpPr/>
          <p:nvPr/>
        </p:nvSpPr>
        <p:spPr>
          <a:xfrm>
            <a:off x="2964360" y="2200486"/>
            <a:ext cx="46701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2273795-E166-4CB2-43BC-F23DC9083303}"/>
              </a:ext>
            </a:extLst>
          </p:cNvPr>
          <p:cNvSpPr/>
          <p:nvPr/>
        </p:nvSpPr>
        <p:spPr>
          <a:xfrm>
            <a:off x="3460848" y="2200486"/>
            <a:ext cx="46701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40720A-9395-1480-F1AE-60E1E549E343}"/>
              </a:ext>
            </a:extLst>
          </p:cNvPr>
          <p:cNvSpPr/>
          <p:nvPr/>
        </p:nvSpPr>
        <p:spPr>
          <a:xfrm>
            <a:off x="3957336" y="2200486"/>
            <a:ext cx="46701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FD8FB0-9BC8-3296-2BED-0C77AA8FA431}"/>
              </a:ext>
            </a:extLst>
          </p:cNvPr>
          <p:cNvSpPr/>
          <p:nvPr/>
        </p:nvSpPr>
        <p:spPr>
          <a:xfrm>
            <a:off x="4453824" y="2200486"/>
            <a:ext cx="46701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AC2633-0017-2FD1-E30E-CB75FB6451AA}"/>
              </a:ext>
            </a:extLst>
          </p:cNvPr>
          <p:cNvSpPr/>
          <p:nvPr/>
        </p:nvSpPr>
        <p:spPr>
          <a:xfrm>
            <a:off x="4950312" y="2200486"/>
            <a:ext cx="46701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B9BD282-F9F8-8FA6-A857-AF1E754E9A7C}"/>
              </a:ext>
            </a:extLst>
          </p:cNvPr>
          <p:cNvSpPr/>
          <p:nvPr/>
        </p:nvSpPr>
        <p:spPr>
          <a:xfrm>
            <a:off x="5446800" y="2200486"/>
            <a:ext cx="46701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620376-BB4B-B038-F48B-19E4CE95063B}"/>
              </a:ext>
            </a:extLst>
          </p:cNvPr>
          <p:cNvSpPr/>
          <p:nvPr/>
        </p:nvSpPr>
        <p:spPr>
          <a:xfrm>
            <a:off x="5943288" y="2200486"/>
            <a:ext cx="46701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0FEC292-408F-8F5C-F815-06257B7E45BF}"/>
                  </a:ext>
                </a:extLst>
              </p:cNvPr>
              <p:cNvSpPr txBox="1"/>
              <p:nvPr/>
            </p:nvSpPr>
            <p:spPr>
              <a:xfrm>
                <a:off x="147905" y="2138409"/>
                <a:ext cx="779966" cy="381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0FEC292-408F-8F5C-F815-06257B7E4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05" y="2138409"/>
                <a:ext cx="779966" cy="3813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ight Brace 41">
            <a:extLst>
              <a:ext uri="{FF2B5EF4-FFF2-40B4-BE49-F238E27FC236}">
                <a16:creationId xmlns:a16="http://schemas.microsoft.com/office/drawing/2014/main" id="{736C77DD-1B48-D40C-7ED8-67D166B850E3}"/>
              </a:ext>
            </a:extLst>
          </p:cNvPr>
          <p:cNvSpPr/>
          <p:nvPr/>
        </p:nvSpPr>
        <p:spPr>
          <a:xfrm rot="16200000">
            <a:off x="1141480" y="1066999"/>
            <a:ext cx="140872" cy="467015"/>
          </a:xfrm>
          <a:prstGeom prst="rightBrace">
            <a:avLst>
              <a:gd name="adj1" fmla="val 53544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A04E8D2-A785-B80E-3CF6-D108850184F2}"/>
                  </a:ext>
                </a:extLst>
              </p:cNvPr>
              <p:cNvSpPr txBox="1"/>
              <p:nvPr/>
            </p:nvSpPr>
            <p:spPr>
              <a:xfrm>
                <a:off x="593442" y="998092"/>
                <a:ext cx="12369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mini batch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A04E8D2-A785-B80E-3CF6-D10885018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42" y="998092"/>
                <a:ext cx="1236946" cy="261610"/>
              </a:xfrm>
              <a:prstGeom prst="rect">
                <a:avLst/>
              </a:prstGeom>
              <a:blipFill>
                <a:blip r:embed="rId7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ight Brace 43">
            <a:extLst>
              <a:ext uri="{FF2B5EF4-FFF2-40B4-BE49-F238E27FC236}">
                <a16:creationId xmlns:a16="http://schemas.microsoft.com/office/drawing/2014/main" id="{BD1BB1E4-BE71-6A78-9764-2519165483DB}"/>
              </a:ext>
            </a:extLst>
          </p:cNvPr>
          <p:cNvSpPr/>
          <p:nvPr/>
        </p:nvSpPr>
        <p:spPr>
          <a:xfrm rot="16200000">
            <a:off x="6106360" y="1066998"/>
            <a:ext cx="140872" cy="467015"/>
          </a:xfrm>
          <a:prstGeom prst="rightBrace">
            <a:avLst>
              <a:gd name="adj1" fmla="val 53544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6F5018D-8C84-03EF-71DE-A1D1F78BF7A9}"/>
                  </a:ext>
                </a:extLst>
              </p:cNvPr>
              <p:cNvSpPr txBox="1"/>
              <p:nvPr/>
            </p:nvSpPr>
            <p:spPr>
              <a:xfrm>
                <a:off x="5558322" y="998091"/>
                <a:ext cx="12369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mini batch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6F5018D-8C84-03EF-71DE-A1D1F78BF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22" y="998091"/>
                <a:ext cx="1236946" cy="261610"/>
              </a:xfrm>
              <a:prstGeom prst="rect">
                <a:avLst/>
              </a:prstGeom>
              <a:blipFill>
                <a:blip r:embed="rId8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D6A17DB-F2E9-5ECD-C4CA-8765C060D5D1}"/>
                  </a:ext>
                </a:extLst>
              </p:cNvPr>
              <p:cNvSpPr txBox="1"/>
              <p:nvPr/>
            </p:nvSpPr>
            <p:spPr>
              <a:xfrm>
                <a:off x="2954111" y="1578301"/>
                <a:ext cx="533232" cy="344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D6A17DB-F2E9-5ECD-C4CA-8765C060D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111" y="1578301"/>
                <a:ext cx="533232" cy="344390"/>
              </a:xfrm>
              <a:prstGeom prst="rect">
                <a:avLst/>
              </a:prstGeom>
              <a:blipFill>
                <a:blip r:embed="rId9"/>
                <a:stretch>
                  <a:fillRect l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ight Brace 49">
            <a:extLst>
              <a:ext uri="{FF2B5EF4-FFF2-40B4-BE49-F238E27FC236}">
                <a16:creationId xmlns:a16="http://schemas.microsoft.com/office/drawing/2014/main" id="{5C0A1299-BC34-2EE7-E8CE-80622B6DCE03}"/>
              </a:ext>
            </a:extLst>
          </p:cNvPr>
          <p:cNvSpPr/>
          <p:nvPr/>
        </p:nvSpPr>
        <p:spPr>
          <a:xfrm rot="16200000">
            <a:off x="3127431" y="1049871"/>
            <a:ext cx="140872" cy="467015"/>
          </a:xfrm>
          <a:prstGeom prst="rightBrace">
            <a:avLst>
              <a:gd name="adj1" fmla="val 53544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02F110E-5B39-CC15-B4E9-02B80A7C6F8D}"/>
                  </a:ext>
                </a:extLst>
              </p:cNvPr>
              <p:cNvSpPr txBox="1"/>
              <p:nvPr/>
            </p:nvSpPr>
            <p:spPr>
              <a:xfrm>
                <a:off x="2579394" y="980964"/>
                <a:ext cx="12369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mini batch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02F110E-5B39-CC15-B4E9-02B80A7C6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394" y="980964"/>
                <a:ext cx="1236946" cy="261610"/>
              </a:xfrm>
              <a:prstGeom prst="rect">
                <a:avLst/>
              </a:prstGeom>
              <a:blipFill>
                <a:blip r:embed="rId10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66B0B8-A892-3E39-EDE2-90DAD0AAE1B6}"/>
                  </a:ext>
                </a:extLst>
              </p:cNvPr>
              <p:cNvSpPr txBox="1"/>
              <p:nvPr/>
            </p:nvSpPr>
            <p:spPr>
              <a:xfrm>
                <a:off x="2954111" y="2206161"/>
                <a:ext cx="533232" cy="357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66B0B8-A892-3E39-EDE2-90DAD0AAE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111" y="2206161"/>
                <a:ext cx="533232" cy="357983"/>
              </a:xfrm>
              <a:prstGeom prst="rect">
                <a:avLst/>
              </a:prstGeom>
              <a:blipFill>
                <a:blip r:embed="rId11"/>
                <a:stretch>
                  <a:fillRect l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654EC5-AAC4-B5A1-3D5F-9CECBFA4668D}"/>
                  </a:ext>
                </a:extLst>
              </p:cNvPr>
              <p:cNvSpPr txBox="1"/>
              <p:nvPr/>
            </p:nvSpPr>
            <p:spPr>
              <a:xfrm>
                <a:off x="3527268" y="943453"/>
                <a:ext cx="725070" cy="410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654EC5-AAC4-B5A1-3D5F-9CECBFA46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268" y="943453"/>
                <a:ext cx="725070" cy="4108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>
            <a:extLst>
              <a:ext uri="{FF2B5EF4-FFF2-40B4-BE49-F238E27FC236}">
                <a16:creationId xmlns:a16="http://schemas.microsoft.com/office/drawing/2014/main" id="{57A0929F-A781-8788-79CE-2497A29321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45260" y="3080399"/>
            <a:ext cx="3783109" cy="338690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2CABB714-CA9D-2CB2-117B-0005ABCCEA31}"/>
              </a:ext>
            </a:extLst>
          </p:cNvPr>
          <p:cNvGrpSpPr/>
          <p:nvPr/>
        </p:nvGrpSpPr>
        <p:grpSpPr>
          <a:xfrm>
            <a:off x="7594516" y="1368468"/>
            <a:ext cx="1864870" cy="1760152"/>
            <a:chOff x="7229088" y="1111769"/>
            <a:chExt cx="1864870" cy="176015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134F2DE-A700-E8F8-6019-81B5E558BE53}"/>
                </a:ext>
              </a:extLst>
            </p:cNvPr>
            <p:cNvCxnSpPr>
              <a:cxnSpLocks/>
            </p:cNvCxnSpPr>
            <p:nvPr/>
          </p:nvCxnSpPr>
          <p:spPr>
            <a:xfrm>
              <a:off x="7526285" y="2519732"/>
              <a:ext cx="156767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3732E31-17B0-C54D-C680-E1FEC743C1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6285" y="1111769"/>
              <a:ext cx="0" cy="14079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4FE919-DA4C-EE22-8542-3B00D7147995}"/>
                </a:ext>
              </a:extLst>
            </p:cNvPr>
            <p:cNvSpPr txBox="1"/>
            <p:nvPr/>
          </p:nvSpPr>
          <p:spPr>
            <a:xfrm>
              <a:off x="7917730" y="2564144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/>
                <a:t>epochs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786B3D3-549F-E907-FF87-50935EC1D549}"/>
                    </a:ext>
                  </a:extLst>
                </p:cNvPr>
                <p:cNvSpPr txBox="1"/>
                <p:nvPr/>
              </p:nvSpPr>
              <p:spPr>
                <a:xfrm>
                  <a:off x="7229088" y="1658770"/>
                  <a:ext cx="29719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786B3D3-549F-E907-FF87-50935EC1D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9088" y="1658770"/>
                  <a:ext cx="297197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4EC7C83-6D2A-1E53-138B-81573B0A2316}"/>
              </a:ext>
            </a:extLst>
          </p:cNvPr>
          <p:cNvGrpSpPr/>
          <p:nvPr/>
        </p:nvGrpSpPr>
        <p:grpSpPr>
          <a:xfrm>
            <a:off x="9622249" y="1368468"/>
            <a:ext cx="2006120" cy="1827469"/>
            <a:chOff x="9256821" y="1111769"/>
            <a:chExt cx="2006120" cy="1827469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C375400-01C4-E840-F419-A29E31A52D89}"/>
                </a:ext>
              </a:extLst>
            </p:cNvPr>
            <p:cNvCxnSpPr>
              <a:cxnSpLocks/>
            </p:cNvCxnSpPr>
            <p:nvPr/>
          </p:nvCxnSpPr>
          <p:spPr>
            <a:xfrm>
              <a:off x="9695268" y="2519732"/>
              <a:ext cx="156767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5B43844-5E46-1B8E-423F-1096E0A25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95268" y="1111769"/>
              <a:ext cx="0" cy="140796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BCB9E18-5079-C377-3D09-E2362C8916F2}"/>
                </a:ext>
              </a:extLst>
            </p:cNvPr>
            <p:cNvSpPr txBox="1"/>
            <p:nvPr/>
          </p:nvSpPr>
          <p:spPr>
            <a:xfrm>
              <a:off x="9710902" y="2508351"/>
              <a:ext cx="14766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i="1" dirty="0"/>
                <a:t># mini-batch iterations</a:t>
              </a:r>
              <a:br>
                <a:rPr lang="en-US" sz="1100" i="1" dirty="0"/>
              </a:br>
              <a:r>
                <a:rPr lang="en-US" sz="1100" i="1" dirty="0"/>
                <a:t> over all epochs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685F7C8-3925-E991-5D19-218202A77BAC}"/>
                    </a:ext>
                  </a:extLst>
                </p:cNvPr>
                <p:cNvSpPr txBox="1"/>
                <p:nvPr/>
              </p:nvSpPr>
              <p:spPr>
                <a:xfrm>
                  <a:off x="9256821" y="1658770"/>
                  <a:ext cx="467307" cy="3225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685F7C8-3925-E991-5D19-218202A77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6821" y="1658770"/>
                  <a:ext cx="467307" cy="322589"/>
                </a:xfrm>
                <a:prstGeom prst="rect">
                  <a:avLst/>
                </a:prstGeom>
                <a:blipFill>
                  <a:blip r:embed="rId1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4573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What are hyperparameters?</a:t>
            </a:r>
            <a:endParaRPr lang="en-US" sz="3200" b="1" dirty="0"/>
          </a:p>
        </p:txBody>
      </p:sp>
      <p:sp>
        <p:nvSpPr>
          <p:cNvPr id="4" name="object 54">
            <a:extLst>
              <a:ext uri="{FF2B5EF4-FFF2-40B4-BE49-F238E27FC236}">
                <a16:creationId xmlns:a16="http://schemas.microsoft.com/office/drawing/2014/main" id="{763DB379-78D8-5002-10A8-BDD08542D4B9}"/>
              </a:ext>
            </a:extLst>
          </p:cNvPr>
          <p:cNvSpPr txBox="1"/>
          <p:nvPr/>
        </p:nvSpPr>
        <p:spPr>
          <a:xfrm>
            <a:off x="78738" y="6637103"/>
            <a:ext cx="3188717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Based on slides by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DeepLearning.AI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 and Andrew </a:t>
            </a:r>
            <a:r>
              <a:rPr lang="en-US" sz="1050" spc="-2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lang="en-US" sz="1050" i="0" u="none" strike="noStrike" baseline="0" dirty="0">
              <a:solidFill>
                <a:schemeClr val="tx1">
                  <a:lumMod val="65000"/>
                  <a:lumOff val="35000"/>
                </a:schemeClr>
              </a:solidFill>
              <a:latin typeface="LMRoman12-Regul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123BBD-2943-0199-4C68-23F73695330E}"/>
                  </a:ext>
                </a:extLst>
              </p:cNvPr>
              <p:cNvSpPr txBox="1"/>
              <p:nvPr/>
            </p:nvSpPr>
            <p:spPr>
              <a:xfrm>
                <a:off x="838200" y="973505"/>
                <a:ext cx="39177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Parameters</a:t>
                </a:r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123BBD-2943-0199-4C68-23F73695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73505"/>
                <a:ext cx="3917739" cy="400110"/>
              </a:xfrm>
              <a:prstGeom prst="rect">
                <a:avLst/>
              </a:prstGeom>
              <a:blipFill>
                <a:blip r:embed="rId3"/>
                <a:stretch>
                  <a:fillRect l="-1713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5AF6EE-911B-0A5C-7B02-C4F173A08D63}"/>
                  </a:ext>
                </a:extLst>
              </p:cNvPr>
              <p:cNvSpPr txBox="1"/>
              <p:nvPr/>
            </p:nvSpPr>
            <p:spPr>
              <a:xfrm>
                <a:off x="838200" y="1445599"/>
                <a:ext cx="9503640" cy="4862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Hyperparameters:</a:t>
                </a:r>
              </a:p>
              <a:p>
                <a:r>
                  <a:rPr lang="en-US" dirty="0"/>
                  <a:t>Parameters that control the final values of </a:t>
                </a:r>
                <a:r>
                  <a:rPr lang="en-US" dirty="0">
                    <a:solidFill>
                      <a:schemeClr val="accent1"/>
                    </a:solidFill>
                  </a:rPr>
                  <a:t>parameters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 </a:t>
                </a:r>
                <a:r>
                  <a:rPr lang="en-US" dirty="0"/>
                  <a:t>obtained in backpropagation </a:t>
                </a:r>
              </a:p>
              <a:p>
                <a:endParaRPr lang="en-US" dirty="0"/>
              </a:p>
              <a:p>
                <a:r>
                  <a:rPr lang="en-US" dirty="0"/>
                  <a:t>Some examples: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Learning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/>
                  <a:t>Minimization method (GD, mini-batch GD, Adam</a:t>
                </a:r>
                <a:r>
                  <a:rPr lang="en-US" dirty="0"/>
                  <a:t> , etc.)</a:t>
                </a:r>
                <a:r>
                  <a:rPr lang="en-US" b="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Max. number of minimization iterations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hidden layers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Hidden unites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Choice of activation functions (sigmoid, tanh, </a:t>
                </a:r>
                <a:r>
                  <a:rPr lang="en-US" dirty="0" err="1"/>
                  <a:t>ReLU</a:t>
                </a:r>
                <a:r>
                  <a:rPr lang="en-US" dirty="0"/>
                  <a:t>, etc.)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Mini batch size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Regularization parameters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Momentum term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Any other parameters that </a:t>
                </a:r>
                <a:r>
                  <a:rPr lang="en-US" u="sng" dirty="0"/>
                  <a:t>we set before training </a:t>
                </a:r>
                <a:r>
                  <a:rPr lang="en-US" dirty="0"/>
                  <a:t>for our model</a:t>
                </a:r>
              </a:p>
              <a:p>
                <a:endParaRPr lang="en-US" dirty="0"/>
              </a:p>
              <a:p>
                <a:r>
                  <a:rPr lang="en-US" dirty="0"/>
                  <a:t>Hyperparameter search/optimization/tuning: Finding the optimal set of hyperparameters for the learning process and model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5AF6EE-911B-0A5C-7B02-C4F173A08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45599"/>
                <a:ext cx="9503640" cy="4862870"/>
              </a:xfrm>
              <a:prstGeom prst="rect">
                <a:avLst/>
              </a:prstGeom>
              <a:blipFill>
                <a:blip r:embed="rId4"/>
                <a:stretch>
                  <a:fillRect l="-706" t="-627" b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297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200" b="1" dirty="0"/>
              <a:t>TensorFlow</a:t>
            </a:r>
            <a:endParaRPr lang="en-US" sz="3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203CA0-CD1A-5DB2-CEE3-63FC431CD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61" y="962482"/>
            <a:ext cx="5966640" cy="5229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752E3-5730-41C5-3605-00FD34993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140" y="1243403"/>
            <a:ext cx="4373880" cy="4546186"/>
          </a:xfrm>
          <a:prstGeom prst="rect">
            <a:avLst/>
          </a:prstGeom>
        </p:spPr>
      </p:pic>
      <p:sp>
        <p:nvSpPr>
          <p:cNvPr id="3" name="object 54">
            <a:extLst>
              <a:ext uri="{FF2B5EF4-FFF2-40B4-BE49-F238E27FC236}">
                <a16:creationId xmlns:a16="http://schemas.microsoft.com/office/drawing/2014/main" id="{CC6D44EC-1FC2-734E-BABA-279437715478}"/>
              </a:ext>
            </a:extLst>
          </p:cNvPr>
          <p:cNvSpPr txBox="1"/>
          <p:nvPr/>
        </p:nvSpPr>
        <p:spPr>
          <a:xfrm>
            <a:off x="149707" y="6619184"/>
            <a:ext cx="5536861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50" i="0" strike="noStrike" dirty="0">
                <a:solidFill>
                  <a:srgbClr val="000000"/>
                </a:solidFill>
                <a:effectLst/>
                <a:latin typeface="Ubuntu"/>
              </a:rPr>
              <a:t>Based on 2019 slides by 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Open Sans"/>
              </a:rPr>
              <a:t>Lex 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Open Sans"/>
              </a:rPr>
              <a:t>Fridman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Open Sans"/>
              </a:rPr>
              <a:t> for 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Ubuntu"/>
                <a:hlinkClick r:id="rId4" tooltip="MIT Deep Learning and Artificial Intelligence Lectures"/>
              </a:rPr>
              <a:t>MIT Deep Learning and Artificial Intelligence Lectures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Ubuntu"/>
              </a:rPr>
              <a:t> </a:t>
            </a:r>
            <a:endParaRPr sz="10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1408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B705F81-6068-FE2D-E121-ED269E031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55" y="4497633"/>
            <a:ext cx="5967206" cy="1798938"/>
          </a:xfrm>
          <a:prstGeom prst="rect">
            <a:avLst/>
          </a:prstGeom>
        </p:spPr>
      </p:pic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08"/>
            <a:ext cx="10515600" cy="690943"/>
          </a:xfrm>
        </p:spPr>
        <p:txBody>
          <a:bodyPr>
            <a:noAutofit/>
          </a:bodyPr>
          <a:lstStyle/>
          <a:p>
            <a:r>
              <a:rPr lang="en-US" sz="2800" b="1" dirty="0"/>
              <a:t>Convolutional Neural Networks (CNNs): Computer Vision Problems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9FF519-D550-926B-3D12-3DBA9D8F4C20}"/>
              </a:ext>
            </a:extLst>
          </p:cNvPr>
          <p:cNvSpPr txBox="1"/>
          <p:nvPr/>
        </p:nvSpPr>
        <p:spPr>
          <a:xfrm>
            <a:off x="609872" y="4106387"/>
            <a:ext cx="5816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baseline="0" dirty="0"/>
              <a:t>Neural style transfer: </a:t>
            </a:r>
            <a:r>
              <a:rPr lang="en-US" sz="1400" b="0" i="0" dirty="0">
                <a:solidFill>
                  <a:srgbClr val="24292E"/>
                </a:solidFill>
                <a:effectLst/>
              </a:rPr>
              <a:t>The goal of neural style transfer is to generate an image </a:t>
            </a:r>
            <a:r>
              <a:rPr lang="en-US" sz="1400" b="0" i="1" dirty="0">
                <a:solidFill>
                  <a:srgbClr val="24292E"/>
                </a:solidFill>
                <a:effectLst/>
              </a:rPr>
              <a:t>G</a:t>
            </a:r>
            <a:r>
              <a:rPr lang="en-US" sz="1400" b="0" i="0" dirty="0">
                <a:solidFill>
                  <a:srgbClr val="24292E"/>
                </a:solidFill>
                <a:effectLst/>
              </a:rPr>
              <a:t> based on a given content </a:t>
            </a:r>
            <a:r>
              <a:rPr lang="en-US" sz="1400" b="0" i="1" dirty="0">
                <a:solidFill>
                  <a:srgbClr val="24292E"/>
                </a:solidFill>
                <a:effectLst/>
              </a:rPr>
              <a:t>C</a:t>
            </a:r>
            <a:r>
              <a:rPr lang="en-US" sz="1400" b="0" i="0" dirty="0">
                <a:solidFill>
                  <a:srgbClr val="24292E"/>
                </a:solidFill>
                <a:effectLst/>
              </a:rPr>
              <a:t> and a given style </a:t>
            </a:r>
            <a:r>
              <a:rPr lang="en-US" sz="1400" b="0" i="1" dirty="0">
                <a:solidFill>
                  <a:srgbClr val="24292E"/>
                </a:solidFill>
                <a:effectLst/>
              </a:rPr>
              <a:t>S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0CB859-0474-969B-F0DC-949204CC7B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040"/>
          <a:stretch/>
        </p:blipFill>
        <p:spPr>
          <a:xfrm>
            <a:off x="609872" y="1228664"/>
            <a:ext cx="6264050" cy="27125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75D074-EF1D-2D91-B780-B0F874E7D2FB}"/>
              </a:ext>
            </a:extLst>
          </p:cNvPr>
          <p:cNvSpPr txBox="1"/>
          <p:nvPr/>
        </p:nvSpPr>
        <p:spPr>
          <a:xfrm>
            <a:off x="648822" y="755670"/>
            <a:ext cx="1089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rgbClr val="24292E"/>
                </a:solidFill>
                <a:effectLst/>
              </a:rPr>
              <a:t>Object detection</a:t>
            </a:r>
            <a:r>
              <a:rPr lang="en-US" sz="1400" b="0" i="0" u="none" strike="noStrike" baseline="0" dirty="0"/>
              <a:t>: </a:t>
            </a:r>
            <a:r>
              <a:rPr lang="en-US" sz="1400" b="0" i="0" dirty="0">
                <a:solidFill>
                  <a:srgbClr val="24292E"/>
                </a:solidFill>
                <a:effectLst/>
              </a:rPr>
              <a:t>The goal of neural style transfer is to generate an image </a:t>
            </a:r>
            <a:r>
              <a:rPr lang="en-US" sz="1400" b="0" i="1" dirty="0">
                <a:solidFill>
                  <a:srgbClr val="24292E"/>
                </a:solidFill>
                <a:effectLst/>
              </a:rPr>
              <a:t>G</a:t>
            </a:r>
            <a:r>
              <a:rPr lang="en-US" sz="1400" b="0" i="0" dirty="0">
                <a:solidFill>
                  <a:srgbClr val="24292E"/>
                </a:solidFill>
                <a:effectLst/>
              </a:rPr>
              <a:t> based on a given content </a:t>
            </a:r>
            <a:r>
              <a:rPr lang="en-US" sz="1400" b="0" i="1" dirty="0">
                <a:solidFill>
                  <a:srgbClr val="24292E"/>
                </a:solidFill>
                <a:effectLst/>
              </a:rPr>
              <a:t>C</a:t>
            </a:r>
            <a:r>
              <a:rPr lang="en-US" sz="1400" b="0" i="0" dirty="0">
                <a:solidFill>
                  <a:srgbClr val="24292E"/>
                </a:solidFill>
                <a:effectLst/>
              </a:rPr>
              <a:t> and a given style </a:t>
            </a:r>
            <a:r>
              <a:rPr lang="en-US" sz="1400" b="0" i="1" dirty="0">
                <a:solidFill>
                  <a:srgbClr val="24292E"/>
                </a:solidFill>
                <a:effectLst/>
              </a:rPr>
              <a:t>S</a:t>
            </a:r>
            <a:endParaRPr lang="en-US" sz="1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06CEB0-F7B2-02FA-BC0D-90BCD090C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678" y="1545374"/>
            <a:ext cx="4661994" cy="24011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8F1BDB-06CB-F534-3D44-5C7B3709E170}"/>
              </a:ext>
            </a:extLst>
          </p:cNvPr>
          <p:cNvSpPr txBox="1"/>
          <p:nvPr/>
        </p:nvSpPr>
        <p:spPr>
          <a:xfrm>
            <a:off x="6928667" y="4061628"/>
            <a:ext cx="5090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baseline="0" dirty="0"/>
              <a:t>Face recognition: </a:t>
            </a:r>
            <a:r>
              <a:rPr lang="en-US" sz="1400" b="0" i="0" u="none" strike="noStrike" baseline="0" dirty="0"/>
              <a:t>Is this one of the </a:t>
            </a:r>
            <a:r>
              <a:rPr lang="en-US" sz="1400" b="0" i="1" u="none" strike="noStrike" baseline="0" dirty="0"/>
              <a:t>K </a:t>
            </a:r>
            <a:r>
              <a:rPr lang="en-US" sz="1400" b="0" i="0" u="none" strike="noStrike" baseline="0" dirty="0"/>
              <a:t>persons in the database</a:t>
            </a:r>
            <a:endParaRPr lang="en-US" sz="1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D04FA03-0C05-012E-9DF4-091CCCF21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556" y="4369405"/>
            <a:ext cx="2766444" cy="20520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10C95A2-9207-CAC3-DAB6-3E65CE163E62}"/>
              </a:ext>
            </a:extLst>
          </p:cNvPr>
          <p:cNvSpPr txBox="1"/>
          <p:nvPr/>
        </p:nvSpPr>
        <p:spPr>
          <a:xfrm>
            <a:off x="7234678" y="1266692"/>
            <a:ext cx="2145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baseline="0" dirty="0"/>
              <a:t>Self-driving cars</a:t>
            </a:r>
            <a:endParaRPr lang="en-US" sz="1400" dirty="0"/>
          </a:p>
        </p:txBody>
      </p:sp>
      <p:sp>
        <p:nvSpPr>
          <p:cNvPr id="32" name="object 54">
            <a:extLst>
              <a:ext uri="{FF2B5EF4-FFF2-40B4-BE49-F238E27FC236}">
                <a16:creationId xmlns:a16="http://schemas.microsoft.com/office/drawing/2014/main" id="{B1819A16-471D-39F8-3F84-091695110F84}"/>
              </a:ext>
            </a:extLst>
          </p:cNvPr>
          <p:cNvSpPr txBox="1"/>
          <p:nvPr/>
        </p:nvSpPr>
        <p:spPr>
          <a:xfrm>
            <a:off x="121365" y="6492305"/>
            <a:ext cx="5182155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7-Regular"/>
              </a:rPr>
              <a:t>Content from Super VIP </a:t>
            </a:r>
            <a:r>
              <a:rPr lang="en-US" sz="105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17-Regular"/>
              </a:rPr>
              <a:t>Cheatsheet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7-Regular"/>
              </a:rPr>
              <a:t>: Deep Learning, </a:t>
            </a:r>
            <a:r>
              <a:rPr lang="en-US" sz="105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Afshine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 </a:t>
            </a:r>
            <a:r>
              <a:rPr lang="en-US" sz="105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Amidi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 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and </a:t>
            </a:r>
            <a:r>
              <a:rPr lang="en-US" sz="105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Shervine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 </a:t>
            </a:r>
            <a:r>
              <a:rPr lang="en-US" sz="105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Amidi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, 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2018</a:t>
            </a:r>
            <a:endParaRPr lang="en-US" sz="800" i="0" u="none" strike="noStrike" baseline="0" dirty="0">
              <a:solidFill>
                <a:schemeClr val="tx1">
                  <a:lumMod val="65000"/>
                  <a:lumOff val="35000"/>
                </a:schemeClr>
              </a:solidFill>
              <a:latin typeface="LMRoman12-Regular"/>
            </a:endParaRPr>
          </a:p>
          <a:p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Based on slides by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  <a:hlinkClick r:id="rId7"/>
              </a:rPr>
              <a:t>DeepLearning.AI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 and Andrew </a:t>
            </a:r>
            <a:r>
              <a:rPr lang="en-US" sz="1050" spc="-2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lang="en-US" sz="1050" i="0" u="none" strike="noStrike" baseline="0" dirty="0">
              <a:solidFill>
                <a:schemeClr val="tx1">
                  <a:lumMod val="65000"/>
                  <a:lumOff val="35000"/>
                </a:schemeClr>
              </a:solidFill>
              <a:latin typeface="LMRoman12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68108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Image representation as matrices</a:t>
            </a:r>
            <a:endParaRPr lang="en-US" sz="3200" b="1" dirty="0"/>
          </a:p>
        </p:txBody>
      </p:sp>
      <p:sp>
        <p:nvSpPr>
          <p:cNvPr id="18" name="object 54">
            <a:extLst>
              <a:ext uri="{FF2B5EF4-FFF2-40B4-BE49-F238E27FC236}">
                <a16:creationId xmlns:a16="http://schemas.microsoft.com/office/drawing/2014/main" id="{F518BF0D-E8A6-2418-DA4E-B04C02D7316C}"/>
              </a:ext>
            </a:extLst>
          </p:cNvPr>
          <p:cNvSpPr txBox="1"/>
          <p:nvPr/>
        </p:nvSpPr>
        <p:spPr>
          <a:xfrm>
            <a:off x="224780" y="6245147"/>
            <a:ext cx="6002284" cy="510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50" dirty="0">
                <a:latin typeface="Calibri"/>
                <a:cs typeface="Calibri"/>
              </a:rPr>
              <a:t>Images from </a:t>
            </a:r>
            <a:br>
              <a:rPr lang="en-US" sz="1050" dirty="0">
                <a:latin typeface="Calibri"/>
                <a:cs typeface="Calibri"/>
              </a:rPr>
            </a:br>
            <a:r>
              <a:rPr lang="en-US" sz="1050" dirty="0">
                <a:latin typeface="Calibri"/>
                <a:cs typeface="Calibri"/>
              </a:rPr>
              <a:t>https://ai.stanford.edu/~syyeung/cvweb/tutorial1.html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50" dirty="0">
                <a:latin typeface="Calibri"/>
                <a:cs typeface="Calibri"/>
              </a:rPr>
              <a:t>https://www.howtogeek.com/42393/rgb-cmyk-alpha-what-are-image-channels-and-what-do-they-mean/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017C4B-99D5-C23C-B8F4-6C7E5D677760}"/>
              </a:ext>
            </a:extLst>
          </p:cNvPr>
          <p:cNvGrpSpPr/>
          <p:nvPr/>
        </p:nvGrpSpPr>
        <p:grpSpPr>
          <a:xfrm>
            <a:off x="772657" y="944992"/>
            <a:ext cx="4210194" cy="4684468"/>
            <a:chOff x="396319" y="953848"/>
            <a:chExt cx="4210194" cy="468446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77C7DCE-ACC8-52F3-DACD-CE14F483F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2511" y="3430914"/>
              <a:ext cx="1737808" cy="175163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5AD2A5-8682-185A-14BD-5487D63DE0FE}"/>
                </a:ext>
              </a:extLst>
            </p:cNvPr>
            <p:cNvSpPr txBox="1"/>
            <p:nvPr/>
          </p:nvSpPr>
          <p:spPr>
            <a:xfrm>
              <a:off x="1636499" y="953848"/>
              <a:ext cx="1729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Grayscale image</a:t>
              </a:r>
            </a:p>
          </p:txBody>
        </p:sp>
        <p:pic>
          <p:nvPicPr>
            <p:cNvPr id="2074" name="Picture 26" descr="Matrix of Pixel Values">
              <a:extLst>
                <a:ext uri="{FF2B5EF4-FFF2-40B4-BE49-F238E27FC236}">
                  <a16:creationId xmlns:a16="http://schemas.microsoft.com/office/drawing/2014/main" id="{35F417CD-A8BA-1D7E-9D17-5A5583FCB3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319" y="1426936"/>
              <a:ext cx="4210194" cy="1734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DDF342F-3554-CB63-F29B-47762ACEB594}"/>
                    </a:ext>
                  </a:extLst>
                </p:cNvPr>
                <p:cNvSpPr txBox="1"/>
                <p:nvPr/>
              </p:nvSpPr>
              <p:spPr>
                <a:xfrm>
                  <a:off x="1681884" y="5268984"/>
                  <a:ext cx="16390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(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×1)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DDF342F-3554-CB63-F29B-47762ACEB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1884" y="5268984"/>
                  <a:ext cx="1639062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16D8EA0-3E41-2452-25DE-02622370A6C7}"/>
              </a:ext>
            </a:extLst>
          </p:cNvPr>
          <p:cNvGrpSpPr/>
          <p:nvPr/>
        </p:nvGrpSpPr>
        <p:grpSpPr>
          <a:xfrm>
            <a:off x="5355168" y="944992"/>
            <a:ext cx="6310693" cy="5300155"/>
            <a:chOff x="5355168" y="944992"/>
            <a:chExt cx="6310693" cy="5300155"/>
          </a:xfrm>
        </p:grpSpPr>
        <p:pic>
          <p:nvPicPr>
            <p:cNvPr id="2078" name="Picture 30" descr="Color Pixel Values">
              <a:extLst>
                <a:ext uri="{FF2B5EF4-FFF2-40B4-BE49-F238E27FC236}">
                  <a16:creationId xmlns:a16="http://schemas.microsoft.com/office/drawing/2014/main" id="{3948EBD5-5A10-FE37-D77C-5305A672FB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168" y="1171186"/>
              <a:ext cx="3928710" cy="2236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86BB580-D550-5558-4351-E79692C4478C}"/>
                </a:ext>
              </a:extLst>
            </p:cNvPr>
            <p:cNvSpPr txBox="1"/>
            <p:nvPr/>
          </p:nvSpPr>
          <p:spPr>
            <a:xfrm>
              <a:off x="8174334" y="944992"/>
              <a:ext cx="13281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Color image </a:t>
              </a:r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D493ADD-DBF2-EB09-BACD-269212406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4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6000" y="3315287"/>
              <a:ext cx="2941160" cy="266019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3706FB4-5FF5-BACF-A850-3BA8E0709B6E}"/>
                    </a:ext>
                  </a:extLst>
                </p:cNvPr>
                <p:cNvSpPr txBox="1"/>
                <p:nvPr/>
              </p:nvSpPr>
              <p:spPr>
                <a:xfrm>
                  <a:off x="6747049" y="5875815"/>
                  <a:ext cx="16390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(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×3)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3706FB4-5FF5-BACF-A850-3BA8E0709B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7049" y="5875815"/>
                  <a:ext cx="163906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C3E7D5A-FD33-250A-FDA0-C058B0038BB2}"/>
                </a:ext>
              </a:extLst>
            </p:cNvPr>
            <p:cNvGrpSpPr/>
            <p:nvPr/>
          </p:nvGrpSpPr>
          <p:grpSpPr>
            <a:xfrm>
              <a:off x="9656195" y="1347203"/>
              <a:ext cx="2009666" cy="4317021"/>
              <a:chOff x="9656195" y="1347203"/>
              <a:chExt cx="2009666" cy="4317021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B3B7D55-3C21-26D6-B10B-3241CB94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56195" y="2477936"/>
                <a:ext cx="2009666" cy="1348916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CD61B99A-532D-1829-D9B9-11EDE036A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63457" y="1347203"/>
                <a:ext cx="995142" cy="960744"/>
              </a:xfrm>
              <a:prstGeom prst="rect">
                <a:avLst/>
              </a:prstGeom>
            </p:spPr>
          </p:pic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D420ED2-33BF-9B84-E554-AE8736FDDEA6}"/>
                  </a:ext>
                </a:extLst>
              </p:cNvPr>
              <p:cNvGrpSpPr/>
              <p:nvPr/>
            </p:nvGrpSpPr>
            <p:grpSpPr>
              <a:xfrm>
                <a:off x="9723844" y="3983221"/>
                <a:ext cx="1874368" cy="1681003"/>
                <a:chOff x="9489512" y="3819904"/>
                <a:chExt cx="1874368" cy="1681003"/>
              </a:xfrm>
            </p:grpSpPr>
            <p:pic>
              <p:nvPicPr>
                <p:cNvPr id="2076" name="Picture 28">
                  <a:extLst>
                    <a:ext uri="{FF2B5EF4-FFF2-40B4-BE49-F238E27FC236}">
                      <a16:creationId xmlns:a16="http://schemas.microsoft.com/office/drawing/2014/main" id="{0C0CABCD-51D7-F4A3-D8AA-FC1D4BD45E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489512" y="3819904"/>
                  <a:ext cx="1874368" cy="14057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1E06411-4074-7C54-2B9C-134E5AEDE7DA}"/>
                    </a:ext>
                  </a:extLst>
                </p:cNvPr>
                <p:cNvSpPr txBox="1"/>
                <p:nvPr/>
              </p:nvSpPr>
              <p:spPr>
                <a:xfrm>
                  <a:off x="9607165" y="5193130"/>
                  <a:ext cx="163906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Monitor/TV screen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74438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B268-A194-D12E-3927-7B3D51692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Final project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6BD8E-4184-CC12-D57E-606DEC7724C8}"/>
              </a:ext>
            </a:extLst>
          </p:cNvPr>
          <p:cNvSpPr txBox="1"/>
          <p:nvPr/>
        </p:nvSpPr>
        <p:spPr>
          <a:xfrm>
            <a:off x="1314719" y="919124"/>
            <a:ext cx="925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 1. </a:t>
            </a:r>
            <a:r>
              <a:rPr lang="en-US" dirty="0"/>
              <a:t>Calculating the residual of a 2D linear Dirichlet boundary value problem (BVP) defined on a square image using quadrilateral finite elements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A6FBA5-A8F9-51EB-43B9-7A09F3AF5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653" y="4230432"/>
            <a:ext cx="8540840" cy="1708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935068-F0E2-2711-6A1F-62CA63871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580" y="1520906"/>
            <a:ext cx="8540840" cy="17250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F5E81C-97C5-C42F-0CDD-97EA3696D4B4}"/>
              </a:ext>
            </a:extLst>
          </p:cNvPr>
          <p:cNvSpPr txBox="1"/>
          <p:nvPr/>
        </p:nvSpPr>
        <p:spPr>
          <a:xfrm>
            <a:off x="1314719" y="3612005"/>
            <a:ext cx="9986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Part 2. </a:t>
            </a:r>
            <a:r>
              <a:rPr lang="en-US" dirty="0"/>
              <a:t>Solving the problem by training a convolutional autoencoder neutral network with the FEM residual (part 1) as a custom loss function.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03FA9-4234-F374-4401-BA2797C00DD5}"/>
              </a:ext>
            </a:extLst>
          </p:cNvPr>
          <p:cNvSpPr txBox="1"/>
          <p:nvPr/>
        </p:nvSpPr>
        <p:spPr>
          <a:xfrm>
            <a:off x="1314719" y="6187695"/>
            <a:ext cx="910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Tools</a:t>
            </a:r>
            <a:r>
              <a:rPr lang="en-US" dirty="0"/>
              <a:t>: Python, NumPy, TensorFlow, Google Colab</a:t>
            </a:r>
          </a:p>
        </p:txBody>
      </p:sp>
    </p:spTree>
    <p:extLst>
      <p:ext uri="{BB962C8B-B14F-4D97-AF65-F5344CB8AC3E}">
        <p14:creationId xmlns:p14="http://schemas.microsoft.com/office/powerpoint/2010/main" val="797035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What is convolution in deep learning? </a:t>
            </a:r>
            <a:endParaRPr lang="en-US" sz="3200" b="1" dirty="0"/>
          </a:p>
        </p:txBody>
      </p:sp>
      <p:sp>
        <p:nvSpPr>
          <p:cNvPr id="2" name="object 54">
            <a:extLst>
              <a:ext uri="{FF2B5EF4-FFF2-40B4-BE49-F238E27FC236}">
                <a16:creationId xmlns:a16="http://schemas.microsoft.com/office/drawing/2014/main" id="{99877017-78BC-AFA0-9573-38CBECE8BB96}"/>
              </a:ext>
            </a:extLst>
          </p:cNvPr>
          <p:cNvSpPr txBox="1"/>
          <p:nvPr/>
        </p:nvSpPr>
        <p:spPr>
          <a:xfrm>
            <a:off x="140671" y="6431456"/>
            <a:ext cx="5182155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1050" dirty="0">
                <a:solidFill>
                  <a:srgbClr val="7F7F7F"/>
                </a:solidFill>
                <a:cs typeface="Calibri"/>
              </a:rPr>
              <a:t>Based on slides by </a:t>
            </a:r>
            <a:r>
              <a:rPr lang="en-US" sz="1050" dirty="0">
                <a:solidFill>
                  <a:srgbClr val="7F7F7F"/>
                </a:solidFill>
                <a:cs typeface="Calibri"/>
                <a:hlinkClick r:id="rId3"/>
              </a:rPr>
              <a:t>DeepLearning.AI</a:t>
            </a:r>
            <a:r>
              <a:rPr lang="en-US" sz="1050" dirty="0">
                <a:solidFill>
                  <a:srgbClr val="7F7F7F"/>
                </a:solidFill>
                <a:cs typeface="Calibri"/>
              </a:rPr>
              <a:t> and Andrew </a:t>
            </a:r>
            <a:r>
              <a:rPr lang="en-US" sz="1050" spc="-25" dirty="0">
                <a:solidFill>
                  <a:srgbClr val="7F7F7F"/>
                </a:solidFill>
                <a:cs typeface="Calibri"/>
              </a:rPr>
              <a:t>Ng</a:t>
            </a:r>
            <a:endParaRPr lang="en-US" sz="1050" i="0" u="none" strike="noStrike" baseline="0" dirty="0">
              <a:solidFill>
                <a:schemeClr val="tx1">
                  <a:lumMod val="65000"/>
                  <a:lumOff val="35000"/>
                </a:schemeClr>
              </a:solidFill>
              <a:latin typeface="LMRoman17-Regular"/>
            </a:endParaRPr>
          </a:p>
          <a:p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7-Regular"/>
              </a:rPr>
              <a:t>Content from Super VIP </a:t>
            </a:r>
            <a:r>
              <a:rPr lang="en-US" sz="105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17-Regular"/>
              </a:rPr>
              <a:t>Cheatsheet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7-Regular"/>
              </a:rPr>
              <a:t>: Deep Learning, </a:t>
            </a:r>
            <a:r>
              <a:rPr lang="en-US" sz="105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Afshine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 </a:t>
            </a:r>
            <a:r>
              <a:rPr lang="en-US" sz="105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Amidi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 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and </a:t>
            </a:r>
            <a:r>
              <a:rPr lang="en-US" sz="105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Shervine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 </a:t>
            </a:r>
            <a:r>
              <a:rPr lang="en-US" sz="105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Amidi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, 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2018</a:t>
            </a:r>
            <a:endParaRPr lang="en-US" sz="800" i="0" u="none" strike="noStrike" baseline="0" dirty="0">
              <a:solidFill>
                <a:schemeClr val="tx1">
                  <a:lumMod val="65000"/>
                  <a:lumOff val="35000"/>
                </a:schemeClr>
              </a:solidFill>
              <a:latin typeface="LMRoman12-Regula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5582F-F182-64D1-0A19-70BBA4C92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516" y="4293813"/>
            <a:ext cx="4773672" cy="2075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BD1E77-3F9D-9F6A-3E05-025D22E23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449" y="1432942"/>
            <a:ext cx="5438775" cy="28770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5F7D37-EC54-B27B-982D-6CFC0DD55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224" y="1526433"/>
            <a:ext cx="4016088" cy="2690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A9676-8C3B-91BE-ADEF-E505717214F0}"/>
              </a:ext>
            </a:extLst>
          </p:cNvPr>
          <p:cNvSpPr txBox="1"/>
          <p:nvPr/>
        </p:nvSpPr>
        <p:spPr>
          <a:xfrm>
            <a:off x="1350297" y="1063610"/>
            <a:ext cx="294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array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C8EF4F-B042-6B02-427B-C58D440B1427}"/>
              </a:ext>
            </a:extLst>
          </p:cNvPr>
          <p:cNvSpPr txBox="1"/>
          <p:nvPr/>
        </p:nvSpPr>
        <p:spPr>
          <a:xfrm>
            <a:off x="5322826" y="1732096"/>
            <a:ext cx="1682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 or Kernel</a:t>
            </a:r>
          </a:p>
        </p:txBody>
      </p:sp>
      <p:graphicFrame>
        <p:nvGraphicFramePr>
          <p:cNvPr id="12" name="Table 14">
            <a:extLst>
              <a:ext uri="{FF2B5EF4-FFF2-40B4-BE49-F238E27FC236}">
                <a16:creationId xmlns:a16="http://schemas.microsoft.com/office/drawing/2014/main" id="{C6BDE1F2-F35B-2A8B-A0BF-21357DB5E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78511"/>
              </p:ext>
            </p:extLst>
          </p:nvPr>
        </p:nvGraphicFramePr>
        <p:xfrm>
          <a:off x="8214432" y="1600534"/>
          <a:ext cx="2586244" cy="2542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561">
                  <a:extLst>
                    <a:ext uri="{9D8B030D-6E8A-4147-A177-3AD203B41FA5}">
                      <a16:colId xmlns:a16="http://schemas.microsoft.com/office/drawing/2014/main" val="2336226403"/>
                    </a:ext>
                  </a:extLst>
                </a:gridCol>
                <a:gridCol w="646561">
                  <a:extLst>
                    <a:ext uri="{9D8B030D-6E8A-4147-A177-3AD203B41FA5}">
                      <a16:colId xmlns:a16="http://schemas.microsoft.com/office/drawing/2014/main" val="3636843240"/>
                    </a:ext>
                  </a:extLst>
                </a:gridCol>
                <a:gridCol w="646561">
                  <a:extLst>
                    <a:ext uri="{9D8B030D-6E8A-4147-A177-3AD203B41FA5}">
                      <a16:colId xmlns:a16="http://schemas.microsoft.com/office/drawing/2014/main" val="2276651457"/>
                    </a:ext>
                  </a:extLst>
                </a:gridCol>
                <a:gridCol w="646561">
                  <a:extLst>
                    <a:ext uri="{9D8B030D-6E8A-4147-A177-3AD203B41FA5}">
                      <a16:colId xmlns:a16="http://schemas.microsoft.com/office/drawing/2014/main" val="312439033"/>
                    </a:ext>
                  </a:extLst>
                </a:gridCol>
              </a:tblGrid>
              <a:tr h="63553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8050183"/>
                  </a:ext>
                </a:extLst>
              </a:tr>
              <a:tr h="63553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5455154"/>
                  </a:ext>
                </a:extLst>
              </a:tr>
              <a:tr h="6355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8340841"/>
                  </a:ext>
                </a:extLst>
              </a:tr>
              <a:tr h="6355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590531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89BD3931-CCB9-B733-80D9-2188DAD9A8B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70000"/>
                    </a14:imgEffect>
                    <a14:imgEffect>
                      <a14:brightnessContrast bright="-6000" contras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1441" y="1468119"/>
            <a:ext cx="1403679" cy="14160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D8282BA-3C93-AEDC-0676-DCB32B5D2601}"/>
              </a:ext>
            </a:extLst>
          </p:cNvPr>
          <p:cNvSpPr/>
          <p:nvPr/>
        </p:nvSpPr>
        <p:spPr>
          <a:xfrm>
            <a:off x="5414011" y="2131695"/>
            <a:ext cx="1406682" cy="1386840"/>
          </a:xfrm>
          <a:prstGeom prst="rect">
            <a:avLst/>
          </a:prstGeom>
          <a:solidFill>
            <a:srgbClr val="B8D3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C80B085-1112-A5C6-07BD-02EDB820101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70000"/>
                    </a14:imgEffect>
                    <a14:imgEffect>
                      <a14:brightnessContrast bright="-6000" contras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7622" y="1468119"/>
            <a:ext cx="1403679" cy="14160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4F8D0E4-E3B1-D6BB-1B13-584A41D4173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70000"/>
                    </a14:imgEffect>
                    <a14:imgEffect>
                      <a14:brightnessContrast bright="-6000" contras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8701" y="1466849"/>
            <a:ext cx="1403679" cy="14160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820B5B0-4BEB-6924-1334-3BA8A51F524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70000"/>
                    </a14:imgEffect>
                    <a14:imgEffect>
                      <a14:brightnessContrast bright="-6000" contras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4882" y="1466849"/>
            <a:ext cx="1403679" cy="14160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5A87B5A-DB0B-6556-B6E4-9C24BA31A2D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70000"/>
                    </a14:imgEffect>
                    <a14:imgEffect>
                      <a14:brightnessContrast bright="-6000" contrast="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6966" y="1933882"/>
            <a:ext cx="1403679" cy="14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9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54">
            <a:extLst>
              <a:ext uri="{FF2B5EF4-FFF2-40B4-BE49-F238E27FC236}">
                <a16:creationId xmlns:a16="http://schemas.microsoft.com/office/drawing/2014/main" id="{F518BF0D-E8A6-2418-DA4E-B04C02D7316C}"/>
              </a:ext>
            </a:extLst>
          </p:cNvPr>
          <p:cNvSpPr txBox="1"/>
          <p:nvPr/>
        </p:nvSpPr>
        <p:spPr>
          <a:xfrm>
            <a:off x="116146" y="6588761"/>
            <a:ext cx="3021908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s by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DeepLearning.AI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Andrew </a:t>
            </a:r>
            <a:r>
              <a:rPr sz="1050" spc="-2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lang="en-US" sz="1050" spc="-25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5197202-3E36-8AC6-2C31-E0CC77FC7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Convolution for edge detection</a:t>
            </a:r>
            <a:endParaRPr lang="en-US" sz="3200" b="1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286C5B-0311-8ED0-22F9-C4CD8F1CC829}"/>
              </a:ext>
            </a:extLst>
          </p:cNvPr>
          <p:cNvGrpSpPr/>
          <p:nvPr/>
        </p:nvGrpSpPr>
        <p:grpSpPr>
          <a:xfrm>
            <a:off x="6657924" y="1053673"/>
            <a:ext cx="5144430" cy="4847280"/>
            <a:chOff x="660934" y="1577792"/>
            <a:chExt cx="5144430" cy="4847280"/>
          </a:xfrm>
        </p:grpSpPr>
        <p:pic>
          <p:nvPicPr>
            <p:cNvPr id="25" name="Picture 2" descr="An example of a vertical edge detection. Here we have light to dark transition.">
              <a:extLst>
                <a:ext uri="{FF2B5EF4-FFF2-40B4-BE49-F238E27FC236}">
                  <a16:creationId xmlns:a16="http://schemas.microsoft.com/office/drawing/2014/main" id="{8EDED108-E385-C351-22E1-FD8A99D0D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34" y="1988352"/>
              <a:ext cx="5144430" cy="2126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An example of vertical edge detection of dark to light transition">
              <a:extLst>
                <a:ext uri="{FF2B5EF4-FFF2-40B4-BE49-F238E27FC236}">
                  <a16:creationId xmlns:a16="http://schemas.microsoft.com/office/drawing/2014/main" id="{74A3F008-B6FB-51DE-AF9E-8B4361AB4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34" y="4292015"/>
              <a:ext cx="5144430" cy="213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95D63-A51A-4854-5315-2DB4F420D924}"/>
                </a:ext>
              </a:extLst>
            </p:cNvPr>
            <p:cNvSpPr txBox="1"/>
            <p:nvPr/>
          </p:nvSpPr>
          <p:spPr>
            <a:xfrm>
              <a:off x="2015155" y="1577792"/>
              <a:ext cx="24359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Vertical edge detection 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8948C50-712C-04B7-11C7-EDF77F3BB789}"/>
              </a:ext>
            </a:extLst>
          </p:cNvPr>
          <p:cNvGrpSpPr/>
          <p:nvPr/>
        </p:nvGrpSpPr>
        <p:grpSpPr>
          <a:xfrm>
            <a:off x="548388" y="3310129"/>
            <a:ext cx="5486652" cy="2590824"/>
            <a:chOff x="6322842" y="2968935"/>
            <a:chExt cx="5486652" cy="259082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707685-31E0-037A-7E9A-89EE4D10A1E9}"/>
                </a:ext>
              </a:extLst>
            </p:cNvPr>
            <p:cNvSpPr txBox="1"/>
            <p:nvPr/>
          </p:nvSpPr>
          <p:spPr>
            <a:xfrm>
              <a:off x="7689445" y="2968935"/>
              <a:ext cx="2753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Horizontal edge detection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8F1CD80-A661-9204-15C9-91481696D461}"/>
                </a:ext>
              </a:extLst>
            </p:cNvPr>
            <p:cNvGrpSpPr/>
            <p:nvPr/>
          </p:nvGrpSpPr>
          <p:grpSpPr>
            <a:xfrm>
              <a:off x="6322842" y="3338267"/>
              <a:ext cx="5486652" cy="2221492"/>
              <a:chOff x="6397612" y="3875219"/>
              <a:chExt cx="5486652" cy="222149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4390037-7135-1B80-BCE9-FF58FEC63B52}"/>
                  </a:ext>
                </a:extLst>
              </p:cNvPr>
              <p:cNvGrpSpPr/>
              <p:nvPr/>
            </p:nvGrpSpPr>
            <p:grpSpPr>
              <a:xfrm>
                <a:off x="6397612" y="3875219"/>
                <a:ext cx="5486652" cy="1779942"/>
                <a:chOff x="6903719" y="2817659"/>
                <a:chExt cx="6111241" cy="1894195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CF315501-7DD3-7C2F-EED0-AD62DE54F0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harpenSoften amount="53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03719" y="2817659"/>
                  <a:ext cx="3840481" cy="1894195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866396D1-2CF1-97CC-A514-5C6D304DF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sharpenSoften amount="56000"/>
                          </a14:imgEffect>
                        </a14:imgLayer>
                      </a14:imgProps>
                    </a:ext>
                  </a:extLst>
                </a:blip>
                <a:srcRect l="28528" t="5715" b="19830"/>
                <a:stretch/>
              </p:blipFill>
              <p:spPr>
                <a:xfrm>
                  <a:off x="10647680" y="3169919"/>
                  <a:ext cx="2367280" cy="1264921"/>
                </a:xfrm>
                <a:prstGeom prst="rect">
                  <a:avLst/>
                </a:prstGeom>
              </p:spPr>
            </p:pic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456754A-C5E3-3343-9E3E-766B48799998}"/>
                  </a:ext>
                </a:extLst>
              </p:cNvPr>
              <p:cNvSpPr/>
              <p:nvPr/>
            </p:nvSpPr>
            <p:spPr>
              <a:xfrm>
                <a:off x="7066758" y="5722619"/>
                <a:ext cx="357415" cy="374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0ECB4E0-78FB-B604-C1C8-286B7D790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9075329" y="5254460"/>
                <a:ext cx="550595" cy="444705"/>
              </a:xfrm>
              <a:prstGeom prst="rect">
                <a:avLst/>
              </a:prstGeom>
            </p:spPr>
          </p:pic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3FB52BF-5CD1-55EE-2E21-5C0BDFED9D55}"/>
                  </a:ext>
                </a:extLst>
              </p:cNvPr>
              <p:cNvCxnSpPr>
                <a:stCxn id="31" idx="1"/>
                <a:endCxn id="31" idx="3"/>
              </p:cNvCxnSpPr>
              <p:nvPr/>
            </p:nvCxnSpPr>
            <p:spPr>
              <a:xfrm>
                <a:off x="7066758" y="5909664"/>
                <a:ext cx="35741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CD7EEEB-2F1D-ED07-140D-88E73985CB8D}"/>
                  </a:ext>
                </a:extLst>
              </p:cNvPr>
              <p:cNvCxnSpPr>
                <a:stCxn id="31" idx="0"/>
                <a:endCxn id="31" idx="2"/>
              </p:cNvCxnSpPr>
              <p:nvPr/>
            </p:nvCxnSpPr>
            <p:spPr>
              <a:xfrm>
                <a:off x="7245466" y="5722619"/>
                <a:ext cx="0" cy="3740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AAE0DD3-D121-B8F0-AC0E-2076072C4ED0}"/>
                  </a:ext>
                </a:extLst>
              </p:cNvPr>
              <p:cNvSpPr/>
              <p:nvPr/>
            </p:nvSpPr>
            <p:spPr>
              <a:xfrm>
                <a:off x="7245465" y="5722619"/>
                <a:ext cx="178708" cy="187041"/>
              </a:xfrm>
              <a:prstGeom prst="rect">
                <a:avLst/>
              </a:prstGeom>
              <a:solidFill>
                <a:srgbClr val="7B7B7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DF0FF5A-A595-8AA9-1F54-FEA02992D6AB}"/>
                  </a:ext>
                </a:extLst>
              </p:cNvPr>
              <p:cNvSpPr/>
              <p:nvPr/>
            </p:nvSpPr>
            <p:spPr>
              <a:xfrm>
                <a:off x="7066756" y="5909670"/>
                <a:ext cx="178708" cy="187041"/>
              </a:xfrm>
              <a:prstGeom prst="rect">
                <a:avLst/>
              </a:prstGeom>
              <a:solidFill>
                <a:srgbClr val="7B7B7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68D55E4-D232-D95C-6BBE-331CE8935E9B}"/>
                  </a:ext>
                </a:extLst>
              </p:cNvPr>
              <p:cNvSpPr/>
              <p:nvPr/>
            </p:nvSpPr>
            <p:spPr>
              <a:xfrm>
                <a:off x="11118735" y="5471833"/>
                <a:ext cx="357415" cy="374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61675BE-8889-F904-B8AE-4AED279FF8D4}"/>
                  </a:ext>
                </a:extLst>
              </p:cNvPr>
              <p:cNvSpPr/>
              <p:nvPr/>
            </p:nvSpPr>
            <p:spPr>
              <a:xfrm>
                <a:off x="11118735" y="5471833"/>
                <a:ext cx="357415" cy="90913"/>
              </a:xfrm>
              <a:prstGeom prst="rect">
                <a:avLst/>
              </a:prstGeom>
              <a:solidFill>
                <a:srgbClr val="7B7B7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887A37C-1C27-48A5-DB1C-E0AC463BCED7}"/>
                  </a:ext>
                </a:extLst>
              </p:cNvPr>
              <p:cNvSpPr/>
              <p:nvPr/>
            </p:nvSpPr>
            <p:spPr>
              <a:xfrm>
                <a:off x="11118734" y="5755009"/>
                <a:ext cx="357415" cy="90913"/>
              </a:xfrm>
              <a:prstGeom prst="rect">
                <a:avLst/>
              </a:prstGeom>
              <a:solidFill>
                <a:srgbClr val="7B7B7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818A3A-00F8-BD94-0646-BCA73BF23F90}"/>
                  </a:ext>
                </a:extLst>
              </p:cNvPr>
              <p:cNvSpPr/>
              <p:nvPr/>
            </p:nvSpPr>
            <p:spPr>
              <a:xfrm rot="16200000">
                <a:off x="11152895" y="5615447"/>
                <a:ext cx="192264" cy="86861"/>
              </a:xfrm>
              <a:prstGeom prst="rect">
                <a:avLst/>
              </a:prstGeom>
              <a:solidFill>
                <a:srgbClr val="7B7B7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244D974-F089-CC74-320F-F5BFF9497FF3}"/>
                  </a:ext>
                </a:extLst>
              </p:cNvPr>
              <p:cNvSpPr/>
              <p:nvPr/>
            </p:nvSpPr>
            <p:spPr>
              <a:xfrm rot="16200000">
                <a:off x="11336588" y="5615446"/>
                <a:ext cx="192265" cy="8686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12B16F0-22A9-81AD-1602-7832D574C2DE}"/>
                  </a:ext>
                </a:extLst>
              </p:cNvPr>
              <p:cNvSpPr/>
              <p:nvPr/>
            </p:nvSpPr>
            <p:spPr>
              <a:xfrm rot="16200000">
                <a:off x="11240832" y="5615447"/>
                <a:ext cx="192264" cy="868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A92D07-51C1-6F37-A605-38024A7D5E17}"/>
              </a:ext>
            </a:extLst>
          </p:cNvPr>
          <p:cNvGrpSpPr/>
          <p:nvPr/>
        </p:nvGrpSpPr>
        <p:grpSpPr>
          <a:xfrm>
            <a:off x="418702" y="1290388"/>
            <a:ext cx="5707778" cy="1290532"/>
            <a:chOff x="3580917" y="882361"/>
            <a:chExt cx="9857642" cy="191391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E2F196B-7744-3C4A-E804-EDD07C05D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80917" y="882361"/>
              <a:ext cx="3284936" cy="1913914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DB4FE06-A9BD-8638-28EB-7737F9247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73234" y="970615"/>
              <a:ext cx="3034642" cy="1721251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C22F973-23B1-3670-0757-8A85AB627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15258" y="970616"/>
              <a:ext cx="2923301" cy="1741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226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Convolution for edge detection</a:t>
            </a:r>
            <a:endParaRPr lang="en-US" sz="3200" b="1" dirty="0"/>
          </a:p>
        </p:txBody>
      </p:sp>
      <p:sp>
        <p:nvSpPr>
          <p:cNvPr id="4" name="object 54">
            <a:extLst>
              <a:ext uri="{FF2B5EF4-FFF2-40B4-BE49-F238E27FC236}">
                <a16:creationId xmlns:a16="http://schemas.microsoft.com/office/drawing/2014/main" id="{763DB379-78D8-5002-10A8-BDD08542D4B9}"/>
              </a:ext>
            </a:extLst>
          </p:cNvPr>
          <p:cNvSpPr txBox="1"/>
          <p:nvPr/>
        </p:nvSpPr>
        <p:spPr>
          <a:xfrm>
            <a:off x="216236" y="6473014"/>
            <a:ext cx="3021908" cy="348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s by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DeepLearning.AI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Andrew </a:t>
            </a:r>
            <a:r>
              <a:rPr sz="1050" spc="-2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lang="en-US" sz="1050" spc="-25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50" spc="-25" dirty="0">
                <a:solidFill>
                  <a:srgbClr val="7F7F7F"/>
                </a:solidFill>
                <a:latin typeface="Calibri"/>
                <a:cs typeface="Calibri"/>
              </a:rPr>
              <a:t>Sobel operator Wikipedia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027E99-0D85-7F3F-E849-1D238584755B}"/>
              </a:ext>
            </a:extLst>
          </p:cNvPr>
          <p:cNvSpPr txBox="1"/>
          <p:nvPr/>
        </p:nvSpPr>
        <p:spPr>
          <a:xfrm>
            <a:off x="1061002" y="1809647"/>
            <a:ext cx="3864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Other edge detection filters: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4BF268-1D0F-DCCD-503B-773091C97B2D}"/>
              </a:ext>
            </a:extLst>
          </p:cNvPr>
          <p:cNvSpPr txBox="1"/>
          <p:nvPr/>
        </p:nvSpPr>
        <p:spPr>
          <a:xfrm>
            <a:off x="5322139" y="2483698"/>
            <a:ext cx="225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Sobel filter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B897A3-D6AC-A700-3F1C-778F5BE92865}"/>
              </a:ext>
            </a:extLst>
          </p:cNvPr>
          <p:cNvSpPr txBox="1"/>
          <p:nvPr/>
        </p:nvSpPr>
        <p:spPr>
          <a:xfrm>
            <a:off x="8589331" y="2483698"/>
            <a:ext cx="222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</a:t>
            </a:r>
            <a:r>
              <a:rPr lang="en-US" dirty="0" err="1"/>
              <a:t>Scharr</a:t>
            </a:r>
            <a:r>
              <a:rPr lang="en-US" dirty="0"/>
              <a:t> filter</a:t>
            </a:r>
          </a:p>
        </p:txBody>
      </p:sp>
      <p:grpSp>
        <p:nvGrpSpPr>
          <p:cNvPr id="21509" name="Group 21508">
            <a:extLst>
              <a:ext uri="{FF2B5EF4-FFF2-40B4-BE49-F238E27FC236}">
                <a16:creationId xmlns:a16="http://schemas.microsoft.com/office/drawing/2014/main" id="{1F01E67F-F303-C801-A76D-CC2E2F79CC49}"/>
              </a:ext>
            </a:extLst>
          </p:cNvPr>
          <p:cNvGrpSpPr/>
          <p:nvPr/>
        </p:nvGrpSpPr>
        <p:grpSpPr>
          <a:xfrm>
            <a:off x="5913713" y="1499027"/>
            <a:ext cx="1031753" cy="971691"/>
            <a:chOff x="7319345" y="4201920"/>
            <a:chExt cx="1031753" cy="97169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8EEC6D8-7B5A-F9D6-1469-43E414CE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3158" y="4201921"/>
              <a:ext cx="1024130" cy="97169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A503120-91EE-BC7F-49B6-6BB530AA8E5C}"/>
                </a:ext>
              </a:extLst>
            </p:cNvPr>
            <p:cNvSpPr txBox="1"/>
            <p:nvPr/>
          </p:nvSpPr>
          <p:spPr>
            <a:xfrm>
              <a:off x="7319347" y="4201921"/>
              <a:ext cx="3732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 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6E1C28-A0D8-0759-22DF-D1ED60EFE042}"/>
                </a:ext>
              </a:extLst>
            </p:cNvPr>
            <p:cNvSpPr txBox="1"/>
            <p:nvPr/>
          </p:nvSpPr>
          <p:spPr>
            <a:xfrm>
              <a:off x="7319346" y="4504157"/>
              <a:ext cx="3732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 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CA1512-99AB-E549-64DC-751F894FA3FC}"/>
                </a:ext>
              </a:extLst>
            </p:cNvPr>
            <p:cNvSpPr txBox="1"/>
            <p:nvPr/>
          </p:nvSpPr>
          <p:spPr>
            <a:xfrm>
              <a:off x="7319345" y="4826997"/>
              <a:ext cx="3732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 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5A52EB3-2D3C-34B9-459A-328687CEB72D}"/>
                </a:ext>
              </a:extLst>
            </p:cNvPr>
            <p:cNvSpPr txBox="1"/>
            <p:nvPr/>
          </p:nvSpPr>
          <p:spPr>
            <a:xfrm>
              <a:off x="7952716" y="4201920"/>
              <a:ext cx="398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 -1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4B8E847-0FA4-C1FD-392D-B45C88D80A22}"/>
                </a:ext>
              </a:extLst>
            </p:cNvPr>
            <p:cNvSpPr txBox="1"/>
            <p:nvPr/>
          </p:nvSpPr>
          <p:spPr>
            <a:xfrm>
              <a:off x="7952716" y="4512540"/>
              <a:ext cx="398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 -2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19A2631-87CA-8EA2-59EC-7A8D62C69D1F}"/>
                </a:ext>
              </a:extLst>
            </p:cNvPr>
            <p:cNvSpPr txBox="1"/>
            <p:nvPr/>
          </p:nvSpPr>
          <p:spPr>
            <a:xfrm>
              <a:off x="7952716" y="4823159"/>
              <a:ext cx="398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-1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45E5BD-8114-9FC7-7291-32AD073702B8}"/>
                </a:ext>
              </a:extLst>
            </p:cNvPr>
            <p:cNvSpPr txBox="1"/>
            <p:nvPr/>
          </p:nvSpPr>
          <p:spPr>
            <a:xfrm>
              <a:off x="7636030" y="4201921"/>
              <a:ext cx="3732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 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F36BBA-A1FF-0CBF-B66C-0BC96C050837}"/>
                </a:ext>
              </a:extLst>
            </p:cNvPr>
            <p:cNvSpPr txBox="1"/>
            <p:nvPr/>
          </p:nvSpPr>
          <p:spPr>
            <a:xfrm>
              <a:off x="7628407" y="4515814"/>
              <a:ext cx="3732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 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7B4C3EF-7BB9-3F64-3FDB-CA8C7E97CF42}"/>
                </a:ext>
              </a:extLst>
            </p:cNvPr>
            <p:cNvSpPr txBox="1"/>
            <p:nvPr/>
          </p:nvSpPr>
          <p:spPr>
            <a:xfrm>
              <a:off x="7636028" y="4826997"/>
              <a:ext cx="3732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 0</a:t>
              </a:r>
            </a:p>
          </p:txBody>
        </p:sp>
      </p:grpSp>
      <p:grpSp>
        <p:nvGrpSpPr>
          <p:cNvPr id="21507" name="Group 21506">
            <a:extLst>
              <a:ext uri="{FF2B5EF4-FFF2-40B4-BE49-F238E27FC236}">
                <a16:creationId xmlns:a16="http://schemas.microsoft.com/office/drawing/2014/main" id="{C62AEAC5-E0C4-1724-9F36-DA85226DB2A0}"/>
              </a:ext>
            </a:extLst>
          </p:cNvPr>
          <p:cNvGrpSpPr/>
          <p:nvPr/>
        </p:nvGrpSpPr>
        <p:grpSpPr>
          <a:xfrm>
            <a:off x="9169686" y="1498414"/>
            <a:ext cx="1060184" cy="972916"/>
            <a:chOff x="10027240" y="4200695"/>
            <a:chExt cx="1060184" cy="972916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599A0F9-E279-FC20-D7CD-B15807B02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8191" y="4201921"/>
              <a:ext cx="1024130" cy="97169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DBDBDEB-C27C-4C98-0526-510A8E74E4F4}"/>
                </a:ext>
              </a:extLst>
            </p:cNvPr>
            <p:cNvSpPr txBox="1"/>
            <p:nvPr/>
          </p:nvSpPr>
          <p:spPr>
            <a:xfrm>
              <a:off x="10352373" y="4207313"/>
              <a:ext cx="3732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 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4F0A2E4-1715-A015-886D-D73D151399C5}"/>
                </a:ext>
              </a:extLst>
            </p:cNvPr>
            <p:cNvSpPr txBox="1"/>
            <p:nvPr/>
          </p:nvSpPr>
          <p:spPr>
            <a:xfrm>
              <a:off x="10352373" y="4512540"/>
              <a:ext cx="3732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 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D9EF5E7-135B-8DA9-C775-CF5DE82035B6}"/>
                </a:ext>
              </a:extLst>
            </p:cNvPr>
            <p:cNvSpPr txBox="1"/>
            <p:nvPr/>
          </p:nvSpPr>
          <p:spPr>
            <a:xfrm>
              <a:off x="10352373" y="4818438"/>
              <a:ext cx="3732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 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7FD19B0-0A99-83A1-7DDD-579DFAE3A9A3}"/>
                </a:ext>
              </a:extLst>
            </p:cNvPr>
            <p:cNvSpPr txBox="1"/>
            <p:nvPr/>
          </p:nvSpPr>
          <p:spPr>
            <a:xfrm>
              <a:off x="10612299" y="4200695"/>
              <a:ext cx="4713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 -3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8C79A12-D0F0-5CA1-D6E2-0586001A5072}"/>
                </a:ext>
              </a:extLst>
            </p:cNvPr>
            <p:cNvSpPr txBox="1"/>
            <p:nvPr/>
          </p:nvSpPr>
          <p:spPr>
            <a:xfrm>
              <a:off x="10616040" y="4528046"/>
              <a:ext cx="4713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 -10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4E16A0B-8516-4B41-DABA-3F60F7518FEA}"/>
                </a:ext>
              </a:extLst>
            </p:cNvPr>
            <p:cNvSpPr txBox="1"/>
            <p:nvPr/>
          </p:nvSpPr>
          <p:spPr>
            <a:xfrm>
              <a:off x="10669056" y="4825771"/>
              <a:ext cx="398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-3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06337D2-A936-5C78-17FF-E7478F87C337}"/>
                </a:ext>
              </a:extLst>
            </p:cNvPr>
            <p:cNvSpPr txBox="1"/>
            <p:nvPr/>
          </p:nvSpPr>
          <p:spPr>
            <a:xfrm>
              <a:off x="10027242" y="4209076"/>
              <a:ext cx="3732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 3</a:t>
              </a:r>
            </a:p>
          </p:txBody>
        </p:sp>
        <p:sp>
          <p:nvSpPr>
            <p:cNvPr id="21504" name="TextBox 21503">
              <a:extLst>
                <a:ext uri="{FF2B5EF4-FFF2-40B4-BE49-F238E27FC236}">
                  <a16:creationId xmlns:a16="http://schemas.microsoft.com/office/drawing/2014/main" id="{03041723-74B6-AD6D-3D6F-D4955DA5871A}"/>
                </a:ext>
              </a:extLst>
            </p:cNvPr>
            <p:cNvSpPr txBox="1"/>
            <p:nvPr/>
          </p:nvSpPr>
          <p:spPr>
            <a:xfrm>
              <a:off x="10053533" y="4528482"/>
              <a:ext cx="37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</a:p>
          </p:txBody>
        </p:sp>
        <p:sp>
          <p:nvSpPr>
            <p:cNvPr id="21505" name="TextBox 21504">
              <a:extLst>
                <a:ext uri="{FF2B5EF4-FFF2-40B4-BE49-F238E27FC236}">
                  <a16:creationId xmlns:a16="http://schemas.microsoft.com/office/drawing/2014/main" id="{19DA64EF-F71E-62A8-DF95-C20C6B3539E6}"/>
                </a:ext>
              </a:extLst>
            </p:cNvPr>
            <p:cNvSpPr txBox="1"/>
            <p:nvPr/>
          </p:nvSpPr>
          <p:spPr>
            <a:xfrm>
              <a:off x="10027240" y="4834152"/>
              <a:ext cx="3732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 3</a:t>
              </a:r>
            </a:p>
          </p:txBody>
        </p:sp>
      </p:grpSp>
      <p:pic>
        <p:nvPicPr>
          <p:cNvPr id="21512" name="Picture 8">
            <a:extLst>
              <a:ext uri="{FF2B5EF4-FFF2-40B4-BE49-F238E27FC236}">
                <a16:creationId xmlns:a16="http://schemas.microsoft.com/office/drawing/2014/main" id="{A35A3240-6EAE-BAC8-B5BF-735ED52D5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134" y="3120030"/>
            <a:ext cx="2919094" cy="218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86D8A21D-EC6F-E26C-9AE7-B9C90670D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33" y="3120030"/>
            <a:ext cx="2919094" cy="218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864360BD-A0FE-496A-A590-933970D46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220" y="3120030"/>
            <a:ext cx="2919094" cy="218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482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Developing convolution filters</a:t>
            </a:r>
            <a:endParaRPr lang="en-US" sz="3200" b="1" dirty="0"/>
          </a:p>
        </p:txBody>
      </p:sp>
      <p:sp>
        <p:nvSpPr>
          <p:cNvPr id="2" name="object 54">
            <a:extLst>
              <a:ext uri="{FF2B5EF4-FFF2-40B4-BE49-F238E27FC236}">
                <a16:creationId xmlns:a16="http://schemas.microsoft.com/office/drawing/2014/main" id="{89C587DD-2C16-496F-272A-DC7701B26504}"/>
              </a:ext>
            </a:extLst>
          </p:cNvPr>
          <p:cNvSpPr txBox="1"/>
          <p:nvPr/>
        </p:nvSpPr>
        <p:spPr>
          <a:xfrm>
            <a:off x="293571" y="6381574"/>
            <a:ext cx="3021908" cy="348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s by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DeepLearning.AI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Andrew </a:t>
            </a:r>
            <a:r>
              <a:rPr sz="1050" spc="-2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lang="en-US" sz="1050" spc="-25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50" spc="-25" dirty="0">
                <a:solidFill>
                  <a:srgbClr val="7F7F7F"/>
                </a:solidFill>
                <a:latin typeface="Calibri"/>
                <a:cs typeface="Calibri"/>
              </a:rPr>
              <a:t>Wikipedia Gaussian blur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F75EA4D-0D40-A372-0C4C-C078F3252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47" y="1018649"/>
            <a:ext cx="3046240" cy="500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12CFDB-9793-9EE0-EF5C-7C8454FE7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640" y="5381048"/>
            <a:ext cx="1954050" cy="570493"/>
          </a:xfrm>
          <a:prstGeom prst="rect">
            <a:avLst/>
          </a:prstGeom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994FEE3D-D193-6D4E-E671-D053A414B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687" y="2132815"/>
            <a:ext cx="1590514" cy="317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47CFCB-63DD-16D5-3F8D-734FE08B7D5E}"/>
              </a:ext>
            </a:extLst>
          </p:cNvPr>
          <p:cNvSpPr txBox="1"/>
          <p:nvPr/>
        </p:nvSpPr>
        <p:spPr>
          <a:xfrm>
            <a:off x="3950044" y="1772279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Gaussian blur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15468D-D8EB-F5C3-8ABD-A0E1B93DAB52}"/>
              </a:ext>
            </a:extLst>
          </p:cNvPr>
          <p:cNvGrpSpPr/>
          <p:nvPr/>
        </p:nvGrpSpPr>
        <p:grpSpPr>
          <a:xfrm>
            <a:off x="6150943" y="901522"/>
            <a:ext cx="5747486" cy="5737097"/>
            <a:chOff x="6150943" y="901522"/>
            <a:chExt cx="5747486" cy="57370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BF068E-9C11-2DC1-FEC2-FD916D46B7DF}"/>
                </a:ext>
              </a:extLst>
            </p:cNvPr>
            <p:cNvSpPr txBox="1"/>
            <p:nvPr/>
          </p:nvSpPr>
          <p:spPr>
            <a:xfrm>
              <a:off x="6150943" y="901522"/>
              <a:ext cx="53108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Deep learning: </a:t>
              </a:r>
              <a:r>
                <a:rPr lang="en-US" sz="1600" b="1" dirty="0"/>
                <a:t>consider a filter as some parameters </a:t>
              </a:r>
              <a:r>
                <a:rPr lang="en-US" sz="1600" dirty="0"/>
                <a:t>and let backpropagation learn the best possible filter based on data and the loss function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5526230-80ED-867C-34EC-936604EE0FDB}"/>
                </a:ext>
              </a:extLst>
            </p:cNvPr>
            <p:cNvGrpSpPr/>
            <p:nvPr/>
          </p:nvGrpSpPr>
          <p:grpSpPr>
            <a:xfrm>
              <a:off x="6541870" y="1732519"/>
              <a:ext cx="4708312" cy="2280016"/>
              <a:chOff x="6338475" y="2761801"/>
              <a:chExt cx="5088392" cy="246407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2EFD5EB-11D4-4EEB-6017-06FCA2121880}"/>
                  </a:ext>
                </a:extLst>
              </p:cNvPr>
              <p:cNvGrpSpPr/>
              <p:nvPr/>
            </p:nvGrpSpPr>
            <p:grpSpPr>
              <a:xfrm>
                <a:off x="6338475" y="2761801"/>
                <a:ext cx="4859656" cy="2393644"/>
                <a:chOff x="5881051" y="2041478"/>
                <a:chExt cx="4859656" cy="2393644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AEB97909-3C2F-15EE-FD0C-9C59AD6353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sharpenSoften amount="59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1051" y="2041478"/>
                  <a:ext cx="4859656" cy="2393644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B19460E-9715-8159-075C-6E7CB8452E29}"/>
                    </a:ext>
                  </a:extLst>
                </p:cNvPr>
                <p:cNvSpPr txBox="1"/>
                <p:nvPr/>
              </p:nvSpPr>
              <p:spPr>
                <a:xfrm>
                  <a:off x="8636000" y="3172874"/>
                  <a:ext cx="422657" cy="49893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*</a:t>
                  </a: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074DFC-E4A6-5AF7-0AD6-9BDCB7D4E744}"/>
                  </a:ext>
                </a:extLst>
              </p:cNvPr>
              <p:cNvSpPr txBox="1"/>
              <p:nvPr/>
            </p:nvSpPr>
            <p:spPr>
              <a:xfrm>
                <a:off x="9559967" y="4593892"/>
                <a:ext cx="1866900" cy="631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filter</a:t>
                </a:r>
                <a:br>
                  <a:rPr lang="en-US" sz="1600" dirty="0"/>
                </a:br>
                <a:r>
                  <a:rPr lang="en-US" sz="1600" dirty="0"/>
                  <a:t>9 parameters </a:t>
                </a:r>
              </a:p>
            </p:txBody>
          </p:sp>
        </p:grpSp>
        <p:pic>
          <p:nvPicPr>
            <p:cNvPr id="19460" name="Picture 4">
              <a:extLst>
                <a:ext uri="{FF2B5EF4-FFF2-40B4-BE49-F238E27FC236}">
                  <a16:creationId xmlns:a16="http://schemas.microsoft.com/office/drawing/2014/main" id="{93BA58D6-5738-4FC6-B189-5DFADEDAE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0943" y="4271449"/>
              <a:ext cx="5747486" cy="1680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617BCF-699F-2F8A-343D-6F21AE906307}"/>
                </a:ext>
              </a:extLst>
            </p:cNvPr>
            <p:cNvSpPr txBox="1"/>
            <p:nvPr/>
          </p:nvSpPr>
          <p:spPr>
            <a:xfrm>
              <a:off x="6951044" y="5930733"/>
              <a:ext cx="41935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Edge detection using deep CNNS</a:t>
              </a:r>
              <a:br>
                <a:rPr lang="en-US" sz="1400" dirty="0"/>
              </a:br>
              <a:r>
                <a:rPr lang="en-US" sz="1100" spc="-25" dirty="0">
                  <a:solidFill>
                    <a:srgbClr val="7F7F7F"/>
                  </a:solidFill>
                  <a:latin typeface="Calibri"/>
                  <a:cs typeface="Calibri"/>
                </a:rPr>
                <a:t>https://doi.org/10.1109/WACV45572.2020.9093290</a:t>
              </a:r>
            </a:p>
            <a:p>
              <a:pPr algn="ctr"/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0421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9">
            <a:extLst>
              <a:ext uri="{FF2B5EF4-FFF2-40B4-BE49-F238E27FC236}">
                <a16:creationId xmlns:a16="http://schemas.microsoft.com/office/drawing/2014/main" id="{662348F5-13DF-5FC4-E6B8-1BF2A7044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02730"/>
              </p:ext>
            </p:extLst>
          </p:nvPr>
        </p:nvGraphicFramePr>
        <p:xfrm>
          <a:off x="7913627" y="1239488"/>
          <a:ext cx="2626272" cy="2626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8284">
                  <a:extLst>
                    <a:ext uri="{9D8B030D-6E8A-4147-A177-3AD203B41FA5}">
                      <a16:colId xmlns:a16="http://schemas.microsoft.com/office/drawing/2014/main" val="3862215000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2604982192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2289338700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1436482546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3237590659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1829945896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2244070746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4052272896"/>
                    </a:ext>
                  </a:extLst>
                </a:gridCol>
              </a:tblGrid>
              <a:tr h="328284"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690098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836121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63498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349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08642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98128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12896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632340"/>
                  </a:ext>
                </a:extLst>
              </a:tr>
            </a:tbl>
          </a:graphicData>
        </a:graphic>
      </p:graphicFrame>
      <p:graphicFrame>
        <p:nvGraphicFramePr>
          <p:cNvPr id="7" name="Table 19">
            <a:extLst>
              <a:ext uri="{FF2B5EF4-FFF2-40B4-BE49-F238E27FC236}">
                <a16:creationId xmlns:a16="http://schemas.microsoft.com/office/drawing/2014/main" id="{711AA954-3043-A0E3-62E8-58042EA54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36799"/>
              </p:ext>
            </p:extLst>
          </p:nvPr>
        </p:nvGraphicFramePr>
        <p:xfrm>
          <a:off x="2185730" y="911204"/>
          <a:ext cx="3282840" cy="3282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8284">
                  <a:extLst>
                    <a:ext uri="{9D8B030D-6E8A-4147-A177-3AD203B41FA5}">
                      <a16:colId xmlns:a16="http://schemas.microsoft.com/office/drawing/2014/main" val="3862215000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2604982192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2289338700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1436482546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3237590659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1829945896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2244070746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4052272896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3173207874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4088472543"/>
                    </a:ext>
                  </a:extLst>
                </a:gridCol>
              </a:tblGrid>
              <a:tr h="328284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690098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836121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63498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349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08642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98128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12896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632340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1" dirty="0">
                        <a:solidFill>
                          <a:srgbClr val="6C0000"/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295193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6C0000"/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246134"/>
                  </a:ext>
                </a:extLst>
              </a:tr>
            </a:tbl>
          </a:graphicData>
        </a:graphic>
      </p:graphicFrame>
      <p:graphicFrame>
        <p:nvGraphicFramePr>
          <p:cNvPr id="5" name="Table 19">
            <a:extLst>
              <a:ext uri="{FF2B5EF4-FFF2-40B4-BE49-F238E27FC236}">
                <a16:creationId xmlns:a16="http://schemas.microsoft.com/office/drawing/2014/main" id="{A82C6F9D-254E-683D-8F3F-292184211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189486"/>
              </p:ext>
            </p:extLst>
          </p:nvPr>
        </p:nvGraphicFramePr>
        <p:xfrm>
          <a:off x="2514014" y="1239488"/>
          <a:ext cx="2626272" cy="2626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8284">
                  <a:extLst>
                    <a:ext uri="{9D8B030D-6E8A-4147-A177-3AD203B41FA5}">
                      <a16:colId xmlns:a16="http://schemas.microsoft.com/office/drawing/2014/main" val="3862215000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2604982192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2289338700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1436482546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3237590659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1829945896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2244070746"/>
                    </a:ext>
                  </a:extLst>
                </a:gridCol>
                <a:gridCol w="328284">
                  <a:extLst>
                    <a:ext uri="{9D8B030D-6E8A-4147-A177-3AD203B41FA5}">
                      <a16:colId xmlns:a16="http://schemas.microsoft.com/office/drawing/2014/main" val="4052272896"/>
                    </a:ext>
                  </a:extLst>
                </a:gridCol>
              </a:tblGrid>
              <a:tr h="328284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63498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349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08642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98128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12896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632340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295193"/>
                  </a:ext>
                </a:extLst>
              </a:tr>
              <a:tr h="328284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8989" marR="18989" marT="9494" marB="9494" anchor="ctr">
                    <a:lnL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246134"/>
                  </a:ext>
                </a:extLst>
              </a:tr>
            </a:tbl>
          </a:graphicData>
        </a:graphic>
      </p:graphicFrame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Padding in convolution</a:t>
            </a:r>
            <a:endParaRPr lang="en-US" sz="3200" b="1" dirty="0"/>
          </a:p>
        </p:txBody>
      </p:sp>
      <p:sp>
        <p:nvSpPr>
          <p:cNvPr id="4" name="object 54">
            <a:extLst>
              <a:ext uri="{FF2B5EF4-FFF2-40B4-BE49-F238E27FC236}">
                <a16:creationId xmlns:a16="http://schemas.microsoft.com/office/drawing/2014/main" id="{763DB379-78D8-5002-10A8-BDD08542D4B9}"/>
              </a:ext>
            </a:extLst>
          </p:cNvPr>
          <p:cNvSpPr txBox="1"/>
          <p:nvPr/>
        </p:nvSpPr>
        <p:spPr>
          <a:xfrm>
            <a:off x="99058" y="6560217"/>
            <a:ext cx="3060702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50" dirty="0">
                <a:solidFill>
                  <a:srgbClr val="7F7F7F"/>
                </a:solidFill>
                <a:cs typeface="Calibri"/>
              </a:rPr>
              <a:t>Based on slides by </a:t>
            </a:r>
            <a:r>
              <a:rPr lang="en-US" sz="1050" dirty="0">
                <a:solidFill>
                  <a:srgbClr val="7F7F7F"/>
                </a:solidFill>
                <a:cs typeface="Calibri"/>
                <a:hlinkClick r:id="rId2"/>
              </a:rPr>
              <a:t>DeepLearning.AI</a:t>
            </a:r>
            <a:r>
              <a:rPr lang="en-US" sz="1050" dirty="0">
                <a:solidFill>
                  <a:srgbClr val="7F7F7F"/>
                </a:solidFill>
                <a:cs typeface="Calibri"/>
              </a:rPr>
              <a:t> and Andrew </a:t>
            </a:r>
            <a:r>
              <a:rPr lang="en-US" sz="1050" spc="-25" dirty="0">
                <a:solidFill>
                  <a:srgbClr val="7F7F7F"/>
                </a:solidFill>
                <a:cs typeface="Calibri"/>
              </a:rPr>
              <a:t>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03B2E3-68F4-04C9-5FB6-7CE50DB6B72E}"/>
              </a:ext>
            </a:extLst>
          </p:cNvPr>
          <p:cNvSpPr txBox="1"/>
          <p:nvPr/>
        </p:nvSpPr>
        <p:spPr>
          <a:xfrm>
            <a:off x="672088" y="4864704"/>
            <a:ext cx="6368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size shrinks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loosing information at the edges – pixels at the edges used less</a:t>
            </a:r>
          </a:p>
        </p:txBody>
      </p:sp>
      <p:graphicFrame>
        <p:nvGraphicFramePr>
          <p:cNvPr id="3" name="Table 19">
            <a:extLst>
              <a:ext uri="{FF2B5EF4-FFF2-40B4-BE49-F238E27FC236}">
                <a16:creationId xmlns:a16="http://schemas.microsoft.com/office/drawing/2014/main" id="{225096C2-5E17-2509-FC99-E767F308A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946391"/>
              </p:ext>
            </p:extLst>
          </p:nvPr>
        </p:nvGraphicFramePr>
        <p:xfrm>
          <a:off x="2847185" y="1572659"/>
          <a:ext cx="1959924" cy="1959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654">
                  <a:extLst>
                    <a:ext uri="{9D8B030D-6E8A-4147-A177-3AD203B41FA5}">
                      <a16:colId xmlns:a16="http://schemas.microsoft.com/office/drawing/2014/main" val="3862215000"/>
                    </a:ext>
                  </a:extLst>
                </a:gridCol>
                <a:gridCol w="326654">
                  <a:extLst>
                    <a:ext uri="{9D8B030D-6E8A-4147-A177-3AD203B41FA5}">
                      <a16:colId xmlns:a16="http://schemas.microsoft.com/office/drawing/2014/main" val="2604982192"/>
                    </a:ext>
                  </a:extLst>
                </a:gridCol>
                <a:gridCol w="326654">
                  <a:extLst>
                    <a:ext uri="{9D8B030D-6E8A-4147-A177-3AD203B41FA5}">
                      <a16:colId xmlns:a16="http://schemas.microsoft.com/office/drawing/2014/main" val="2289338700"/>
                    </a:ext>
                  </a:extLst>
                </a:gridCol>
                <a:gridCol w="326654">
                  <a:extLst>
                    <a:ext uri="{9D8B030D-6E8A-4147-A177-3AD203B41FA5}">
                      <a16:colId xmlns:a16="http://schemas.microsoft.com/office/drawing/2014/main" val="1436482546"/>
                    </a:ext>
                  </a:extLst>
                </a:gridCol>
                <a:gridCol w="326654">
                  <a:extLst>
                    <a:ext uri="{9D8B030D-6E8A-4147-A177-3AD203B41FA5}">
                      <a16:colId xmlns:a16="http://schemas.microsoft.com/office/drawing/2014/main" val="3237590659"/>
                    </a:ext>
                  </a:extLst>
                </a:gridCol>
                <a:gridCol w="326654">
                  <a:extLst>
                    <a:ext uri="{9D8B030D-6E8A-4147-A177-3AD203B41FA5}">
                      <a16:colId xmlns:a16="http://schemas.microsoft.com/office/drawing/2014/main" val="1829945896"/>
                    </a:ext>
                  </a:extLst>
                </a:gridCol>
              </a:tblGrid>
              <a:tr h="32665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63498"/>
                  </a:ext>
                </a:extLst>
              </a:tr>
              <a:tr h="32665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349"/>
                  </a:ext>
                </a:extLst>
              </a:tr>
              <a:tr h="32665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08642"/>
                  </a:ext>
                </a:extLst>
              </a:tr>
              <a:tr h="32665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98128"/>
                  </a:ext>
                </a:extLst>
              </a:tr>
              <a:tr h="32665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12896"/>
                  </a:ext>
                </a:extLst>
              </a:tr>
              <a:tr h="32665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632340"/>
                  </a:ext>
                </a:extLst>
              </a:tr>
            </a:tbl>
          </a:graphicData>
        </a:graphic>
      </p:graphicFrame>
      <p:graphicFrame>
        <p:nvGraphicFramePr>
          <p:cNvPr id="9" name="Table 19">
            <a:extLst>
              <a:ext uri="{FF2B5EF4-FFF2-40B4-BE49-F238E27FC236}">
                <a16:creationId xmlns:a16="http://schemas.microsoft.com/office/drawing/2014/main" id="{8E1D03BC-6DC1-CA56-EC46-E0266F6D5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811870"/>
              </p:ext>
            </p:extLst>
          </p:nvPr>
        </p:nvGraphicFramePr>
        <p:xfrm>
          <a:off x="8244621" y="1572659"/>
          <a:ext cx="1959924" cy="1959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654">
                  <a:extLst>
                    <a:ext uri="{9D8B030D-6E8A-4147-A177-3AD203B41FA5}">
                      <a16:colId xmlns:a16="http://schemas.microsoft.com/office/drawing/2014/main" val="3862215000"/>
                    </a:ext>
                  </a:extLst>
                </a:gridCol>
                <a:gridCol w="326654">
                  <a:extLst>
                    <a:ext uri="{9D8B030D-6E8A-4147-A177-3AD203B41FA5}">
                      <a16:colId xmlns:a16="http://schemas.microsoft.com/office/drawing/2014/main" val="2604982192"/>
                    </a:ext>
                  </a:extLst>
                </a:gridCol>
                <a:gridCol w="326654">
                  <a:extLst>
                    <a:ext uri="{9D8B030D-6E8A-4147-A177-3AD203B41FA5}">
                      <a16:colId xmlns:a16="http://schemas.microsoft.com/office/drawing/2014/main" val="2289338700"/>
                    </a:ext>
                  </a:extLst>
                </a:gridCol>
                <a:gridCol w="326654">
                  <a:extLst>
                    <a:ext uri="{9D8B030D-6E8A-4147-A177-3AD203B41FA5}">
                      <a16:colId xmlns:a16="http://schemas.microsoft.com/office/drawing/2014/main" val="1436482546"/>
                    </a:ext>
                  </a:extLst>
                </a:gridCol>
                <a:gridCol w="326654">
                  <a:extLst>
                    <a:ext uri="{9D8B030D-6E8A-4147-A177-3AD203B41FA5}">
                      <a16:colId xmlns:a16="http://schemas.microsoft.com/office/drawing/2014/main" val="3237590659"/>
                    </a:ext>
                  </a:extLst>
                </a:gridCol>
                <a:gridCol w="326654">
                  <a:extLst>
                    <a:ext uri="{9D8B030D-6E8A-4147-A177-3AD203B41FA5}">
                      <a16:colId xmlns:a16="http://schemas.microsoft.com/office/drawing/2014/main" val="1829945896"/>
                    </a:ext>
                  </a:extLst>
                </a:gridCol>
              </a:tblGrid>
              <a:tr h="32665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63498"/>
                  </a:ext>
                </a:extLst>
              </a:tr>
              <a:tr h="32665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2349"/>
                  </a:ext>
                </a:extLst>
              </a:tr>
              <a:tr h="32665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08642"/>
                  </a:ext>
                </a:extLst>
              </a:tr>
              <a:tr h="32665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98128"/>
                  </a:ext>
                </a:extLst>
              </a:tr>
              <a:tr h="32665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12896"/>
                  </a:ext>
                </a:extLst>
              </a:tr>
              <a:tr h="32665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632340"/>
                  </a:ext>
                </a:extLst>
              </a:tr>
            </a:tbl>
          </a:graphicData>
        </a:graphic>
      </p:graphicFrame>
      <p:graphicFrame>
        <p:nvGraphicFramePr>
          <p:cNvPr id="10" name="Table 19">
            <a:extLst>
              <a:ext uri="{FF2B5EF4-FFF2-40B4-BE49-F238E27FC236}">
                <a16:creationId xmlns:a16="http://schemas.microsoft.com/office/drawing/2014/main" id="{5C0D4F05-5F57-5FBF-AF9A-3428DA3C1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874243"/>
              </p:ext>
            </p:extLst>
          </p:nvPr>
        </p:nvGraphicFramePr>
        <p:xfrm>
          <a:off x="8573455" y="1899316"/>
          <a:ext cx="1306616" cy="1306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654">
                  <a:extLst>
                    <a:ext uri="{9D8B030D-6E8A-4147-A177-3AD203B41FA5}">
                      <a16:colId xmlns:a16="http://schemas.microsoft.com/office/drawing/2014/main" val="3862215000"/>
                    </a:ext>
                  </a:extLst>
                </a:gridCol>
                <a:gridCol w="326654">
                  <a:extLst>
                    <a:ext uri="{9D8B030D-6E8A-4147-A177-3AD203B41FA5}">
                      <a16:colId xmlns:a16="http://schemas.microsoft.com/office/drawing/2014/main" val="2604982192"/>
                    </a:ext>
                  </a:extLst>
                </a:gridCol>
                <a:gridCol w="326654">
                  <a:extLst>
                    <a:ext uri="{9D8B030D-6E8A-4147-A177-3AD203B41FA5}">
                      <a16:colId xmlns:a16="http://schemas.microsoft.com/office/drawing/2014/main" val="2289338700"/>
                    </a:ext>
                  </a:extLst>
                </a:gridCol>
                <a:gridCol w="326654">
                  <a:extLst>
                    <a:ext uri="{9D8B030D-6E8A-4147-A177-3AD203B41FA5}">
                      <a16:colId xmlns:a16="http://schemas.microsoft.com/office/drawing/2014/main" val="1436482546"/>
                    </a:ext>
                  </a:extLst>
                </a:gridCol>
              </a:tblGrid>
              <a:tr h="32665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08642"/>
                  </a:ext>
                </a:extLst>
              </a:tr>
              <a:tr h="32665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98128"/>
                  </a:ext>
                </a:extLst>
              </a:tr>
              <a:tr h="32665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12896"/>
                  </a:ext>
                </a:extLst>
              </a:tr>
              <a:tr h="32665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632340"/>
                  </a:ext>
                </a:extLst>
              </a:tr>
            </a:tbl>
          </a:graphicData>
        </a:graphic>
      </p:graphicFrame>
      <p:graphicFrame>
        <p:nvGraphicFramePr>
          <p:cNvPr id="12" name="Table 19">
            <a:extLst>
              <a:ext uri="{FF2B5EF4-FFF2-40B4-BE49-F238E27FC236}">
                <a16:creationId xmlns:a16="http://schemas.microsoft.com/office/drawing/2014/main" id="{DE2033B8-9EFF-362F-C1A1-EA2D9721D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222473"/>
              </p:ext>
            </p:extLst>
          </p:nvPr>
        </p:nvGraphicFramePr>
        <p:xfrm>
          <a:off x="6201117" y="2058848"/>
          <a:ext cx="979962" cy="9875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654">
                  <a:extLst>
                    <a:ext uri="{9D8B030D-6E8A-4147-A177-3AD203B41FA5}">
                      <a16:colId xmlns:a16="http://schemas.microsoft.com/office/drawing/2014/main" val="3862215000"/>
                    </a:ext>
                  </a:extLst>
                </a:gridCol>
                <a:gridCol w="326654">
                  <a:extLst>
                    <a:ext uri="{9D8B030D-6E8A-4147-A177-3AD203B41FA5}">
                      <a16:colId xmlns:a16="http://schemas.microsoft.com/office/drawing/2014/main" val="2604982192"/>
                    </a:ext>
                  </a:extLst>
                </a:gridCol>
                <a:gridCol w="326654">
                  <a:extLst>
                    <a:ext uri="{9D8B030D-6E8A-4147-A177-3AD203B41FA5}">
                      <a16:colId xmlns:a16="http://schemas.microsoft.com/office/drawing/2014/main" val="2289338700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98128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12896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3159" marR="33159" marT="16580" marB="16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63234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75EB146-49A2-93FA-6100-782DB9FA85C9}"/>
              </a:ext>
            </a:extLst>
          </p:cNvPr>
          <p:cNvSpPr txBox="1"/>
          <p:nvPr/>
        </p:nvSpPr>
        <p:spPr>
          <a:xfrm>
            <a:off x="7365252" y="229101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BF2D43-CCAC-E197-2DE9-4CA3DFF02C66}"/>
              </a:ext>
            </a:extLst>
          </p:cNvPr>
          <p:cNvSpPr txBox="1"/>
          <p:nvPr/>
        </p:nvSpPr>
        <p:spPr>
          <a:xfrm>
            <a:off x="5652742" y="236213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665E4A6-0E5F-27CC-B7A5-21B8191F8872}"/>
                  </a:ext>
                </a:extLst>
              </p:cNvPr>
              <p:cNvSpPr txBox="1"/>
              <p:nvPr/>
            </p:nvSpPr>
            <p:spPr>
              <a:xfrm>
                <a:off x="587197" y="4412229"/>
                <a:ext cx="5145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Output size given input size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filter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665E4A6-0E5F-27CC-B7A5-21B8191F8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" y="4412229"/>
                <a:ext cx="5145126" cy="369332"/>
              </a:xfrm>
              <a:prstGeom prst="rect">
                <a:avLst/>
              </a:prstGeom>
              <a:blipFill>
                <a:blip r:embed="rId3"/>
                <a:stretch>
                  <a:fillRect l="-948" t="-10000" r="-11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3D1EAB-840C-2509-DCAE-8442B6B31162}"/>
                  </a:ext>
                </a:extLst>
              </p:cNvPr>
              <p:cNvSpPr txBox="1"/>
              <p:nvPr/>
            </p:nvSpPr>
            <p:spPr>
              <a:xfrm>
                <a:off x="672084" y="5788034"/>
                <a:ext cx="63101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Output size given input size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filter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and  padding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3D1EAB-840C-2509-DCAE-8442B6B31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84" y="5788034"/>
                <a:ext cx="6310125" cy="369332"/>
              </a:xfrm>
              <a:prstGeom prst="rect">
                <a:avLst/>
              </a:prstGeom>
              <a:blipFill>
                <a:blip r:embed="rId4"/>
                <a:stretch>
                  <a:fillRect l="-77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1B4B45F-9107-3B52-E160-BD01D8F2A37F}"/>
              </a:ext>
            </a:extLst>
          </p:cNvPr>
          <p:cNvSpPr txBox="1"/>
          <p:nvPr/>
        </p:nvSpPr>
        <p:spPr>
          <a:xfrm>
            <a:off x="8774893" y="852076"/>
            <a:ext cx="899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C2ABCE-11F8-0664-FB4A-C68208F31A61}"/>
              </a:ext>
            </a:extLst>
          </p:cNvPr>
          <p:cNvSpPr txBox="1"/>
          <p:nvPr/>
        </p:nvSpPr>
        <p:spPr>
          <a:xfrm>
            <a:off x="6241408" y="1655997"/>
            <a:ext cx="899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331226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Padding in convolution</a:t>
            </a:r>
            <a:endParaRPr lang="en-US" sz="3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02DD6D-D7FB-9191-C7A1-2482629D2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6980"/>
            <a:ext cx="3768812" cy="4284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F12CD3-2760-6076-6936-A61F7DF5B51F}"/>
                  </a:ext>
                </a:extLst>
              </p:cNvPr>
              <p:cNvSpPr txBox="1"/>
              <p:nvPr/>
            </p:nvSpPr>
            <p:spPr>
              <a:xfrm>
                <a:off x="5330183" y="1908293"/>
                <a:ext cx="45945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“Valid” convolution – no padding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b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F12CD3-2760-6076-6936-A61F7DF5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183" y="1908293"/>
                <a:ext cx="4594591" cy="400110"/>
              </a:xfrm>
              <a:prstGeom prst="rect">
                <a:avLst/>
              </a:prstGeom>
              <a:blipFill>
                <a:blip r:embed="rId3"/>
                <a:stretch>
                  <a:fillRect l="-132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4">
            <a:extLst>
              <a:ext uri="{FF2B5EF4-FFF2-40B4-BE49-F238E27FC236}">
                <a16:creationId xmlns:a16="http://schemas.microsoft.com/office/drawing/2014/main" id="{0963CF44-DDCA-0017-262B-2AAB915F9B7A}"/>
              </a:ext>
            </a:extLst>
          </p:cNvPr>
          <p:cNvSpPr txBox="1"/>
          <p:nvPr/>
        </p:nvSpPr>
        <p:spPr>
          <a:xfrm>
            <a:off x="109218" y="6560217"/>
            <a:ext cx="3060702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50" dirty="0">
                <a:solidFill>
                  <a:srgbClr val="7F7F7F"/>
                </a:solidFill>
                <a:cs typeface="Calibri"/>
              </a:rPr>
              <a:t>Based on slides by </a:t>
            </a:r>
            <a:r>
              <a:rPr lang="en-US" sz="1050" dirty="0">
                <a:solidFill>
                  <a:srgbClr val="7F7F7F"/>
                </a:solidFill>
                <a:cs typeface="Calibri"/>
                <a:hlinkClick r:id="rId4"/>
              </a:rPr>
              <a:t>DeepLearning.AI</a:t>
            </a:r>
            <a:r>
              <a:rPr lang="en-US" sz="1050" dirty="0">
                <a:solidFill>
                  <a:srgbClr val="7F7F7F"/>
                </a:solidFill>
                <a:cs typeface="Calibri"/>
              </a:rPr>
              <a:t> and Andrew </a:t>
            </a:r>
            <a:r>
              <a:rPr lang="en-US" sz="1050" spc="-25" dirty="0">
                <a:solidFill>
                  <a:srgbClr val="7F7F7F"/>
                </a:solidFill>
                <a:cs typeface="Calibri"/>
              </a:rPr>
              <a:t>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0D07F7-DD28-8495-05F8-56B949467E12}"/>
                  </a:ext>
                </a:extLst>
              </p:cNvPr>
              <p:cNvSpPr txBox="1"/>
              <p:nvPr/>
            </p:nvSpPr>
            <p:spPr>
              <a:xfrm>
                <a:off x="5441998" y="2741140"/>
                <a:ext cx="45945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Output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0D07F7-DD28-8495-05F8-56B949467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98" y="2741140"/>
                <a:ext cx="4594591" cy="400110"/>
              </a:xfrm>
              <a:prstGeom prst="rect">
                <a:avLst/>
              </a:prstGeom>
              <a:blipFill>
                <a:blip r:embed="rId5"/>
                <a:stretch>
                  <a:fillRect l="-1461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1BE495-F789-1D34-7498-FDE1AD8DA5DB}"/>
                  </a:ext>
                </a:extLst>
              </p:cNvPr>
              <p:cNvSpPr txBox="1"/>
              <p:nvPr/>
            </p:nvSpPr>
            <p:spPr>
              <a:xfrm>
                <a:off x="5628038" y="2371808"/>
                <a:ext cx="21698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Input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1BE495-F789-1D34-7498-FDE1AD8DA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38" y="2371808"/>
                <a:ext cx="2169825" cy="400110"/>
              </a:xfrm>
              <a:prstGeom prst="rect">
                <a:avLst/>
              </a:prstGeom>
              <a:blipFill>
                <a:blip r:embed="rId6"/>
                <a:stretch>
                  <a:fillRect l="-2809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DACD4A-13C3-973D-D0F8-E287FC570519}"/>
                  </a:ext>
                </a:extLst>
              </p:cNvPr>
              <p:cNvSpPr txBox="1"/>
              <p:nvPr/>
            </p:nvSpPr>
            <p:spPr>
              <a:xfrm>
                <a:off x="5330183" y="3636088"/>
                <a:ext cx="5664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“Same” convolution – pad such that the output size is the same as the input size </a:t>
                </a: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is usually odd)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DACD4A-13C3-973D-D0F8-E287FC570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183" y="3636088"/>
                <a:ext cx="5664200" cy="707886"/>
              </a:xfrm>
              <a:prstGeom prst="rect">
                <a:avLst/>
              </a:prstGeom>
              <a:blipFill>
                <a:blip r:embed="rId7"/>
                <a:stretch>
                  <a:fillRect l="-1075" t="-4274" r="-860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1A9612-2AA3-BE76-8E83-A3E60AF4C38C}"/>
                  </a:ext>
                </a:extLst>
              </p:cNvPr>
              <p:cNvSpPr txBox="1"/>
              <p:nvPr/>
            </p:nvSpPr>
            <p:spPr>
              <a:xfrm>
                <a:off x="5834872" y="4407379"/>
                <a:ext cx="35852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Input size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Output size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1A9612-2AA3-BE76-8E83-A3E60AF4C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872" y="4407379"/>
                <a:ext cx="3585212" cy="400110"/>
              </a:xfrm>
              <a:prstGeom prst="rect">
                <a:avLst/>
              </a:prstGeom>
              <a:blipFill>
                <a:blip r:embed="rId8"/>
                <a:stretch>
                  <a:fillRect l="-170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A3DAE49-65B8-5158-D74C-5DDACAC5AAF3}"/>
              </a:ext>
            </a:extLst>
          </p:cNvPr>
          <p:cNvSpPr txBox="1"/>
          <p:nvPr/>
        </p:nvSpPr>
        <p:spPr>
          <a:xfrm>
            <a:off x="4852663" y="1149866"/>
            <a:ext cx="3542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Two common approaches:</a:t>
            </a:r>
          </a:p>
        </p:txBody>
      </p:sp>
    </p:spTree>
    <p:extLst>
      <p:ext uri="{BB962C8B-B14F-4D97-AF65-F5344CB8AC3E}">
        <p14:creationId xmlns:p14="http://schemas.microsoft.com/office/powerpoint/2010/main" val="994266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Strided convolution</a:t>
            </a:r>
            <a:endParaRPr lang="en-US" sz="3200" b="1" dirty="0"/>
          </a:p>
        </p:txBody>
      </p:sp>
      <p:sp>
        <p:nvSpPr>
          <p:cNvPr id="3" name="object 54">
            <a:extLst>
              <a:ext uri="{FF2B5EF4-FFF2-40B4-BE49-F238E27FC236}">
                <a16:creationId xmlns:a16="http://schemas.microsoft.com/office/drawing/2014/main" id="{41C83422-F8EE-EA0A-BF71-CD905B0B77D6}"/>
              </a:ext>
            </a:extLst>
          </p:cNvPr>
          <p:cNvSpPr txBox="1"/>
          <p:nvPr/>
        </p:nvSpPr>
        <p:spPr>
          <a:xfrm>
            <a:off x="109218" y="6560217"/>
            <a:ext cx="3060702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50" dirty="0">
                <a:solidFill>
                  <a:srgbClr val="7F7F7F"/>
                </a:solidFill>
                <a:cs typeface="Calibri"/>
              </a:rPr>
              <a:t>Based on slides by </a:t>
            </a:r>
            <a:r>
              <a:rPr lang="en-US" sz="1050" dirty="0">
                <a:solidFill>
                  <a:srgbClr val="7F7F7F"/>
                </a:solidFill>
                <a:cs typeface="Calibri"/>
                <a:hlinkClick r:id="rId2"/>
              </a:rPr>
              <a:t>DeepLearning.AI</a:t>
            </a:r>
            <a:r>
              <a:rPr lang="en-US" sz="1050" dirty="0">
                <a:solidFill>
                  <a:srgbClr val="7F7F7F"/>
                </a:solidFill>
                <a:cs typeface="Calibri"/>
              </a:rPr>
              <a:t> and Andrew </a:t>
            </a:r>
            <a:r>
              <a:rPr lang="en-US" sz="1050" spc="-25" dirty="0">
                <a:solidFill>
                  <a:srgbClr val="7F7F7F"/>
                </a:solidFill>
                <a:cs typeface="Calibri"/>
              </a:rPr>
              <a:t>Ng</a:t>
            </a:r>
          </a:p>
        </p:txBody>
      </p:sp>
      <p:graphicFrame>
        <p:nvGraphicFramePr>
          <p:cNvPr id="5" name="Table 19">
            <a:extLst>
              <a:ext uri="{FF2B5EF4-FFF2-40B4-BE49-F238E27FC236}">
                <a16:creationId xmlns:a16="http://schemas.microsoft.com/office/drawing/2014/main" id="{EAF9A003-E77D-C512-229C-8A0313D06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651609"/>
              </p:ext>
            </p:extLst>
          </p:nvPr>
        </p:nvGraphicFramePr>
        <p:xfrm>
          <a:off x="5820567" y="1777885"/>
          <a:ext cx="1618488" cy="1631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9496">
                  <a:extLst>
                    <a:ext uri="{9D8B030D-6E8A-4147-A177-3AD203B41FA5}">
                      <a16:colId xmlns:a16="http://schemas.microsoft.com/office/drawing/2014/main" val="3862215000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604982192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289338700"/>
                    </a:ext>
                  </a:extLst>
                </a:gridCol>
              </a:tblGrid>
              <a:tr h="543675"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54765" marR="54765" marT="27383" marB="273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54765" marR="54765" marT="27383" marB="273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54765" marR="54765" marT="27383" marB="273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98128"/>
                  </a:ext>
                </a:extLst>
              </a:tr>
              <a:tr h="543675"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4765" marR="54765" marT="27383" marB="273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54765" marR="54765" marT="27383" marB="273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54765" marR="54765" marT="27383" marB="273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12896"/>
                  </a:ext>
                </a:extLst>
              </a:tr>
              <a:tr h="543675"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54765" marR="54765" marT="27383" marB="273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54765" marR="54765" marT="27383" marB="273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54765" marR="54765" marT="27383" marB="273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632340"/>
                  </a:ext>
                </a:extLst>
              </a:tr>
            </a:tbl>
          </a:graphicData>
        </a:graphic>
      </p:graphicFrame>
      <p:graphicFrame>
        <p:nvGraphicFramePr>
          <p:cNvPr id="6" name="Table 19">
            <a:extLst>
              <a:ext uri="{FF2B5EF4-FFF2-40B4-BE49-F238E27FC236}">
                <a16:creationId xmlns:a16="http://schemas.microsoft.com/office/drawing/2014/main" id="{26835D32-2D74-8196-80D4-CE0390E70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388930"/>
              </p:ext>
            </p:extLst>
          </p:nvPr>
        </p:nvGraphicFramePr>
        <p:xfrm>
          <a:off x="8620654" y="1787770"/>
          <a:ext cx="1618488" cy="16112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9496">
                  <a:extLst>
                    <a:ext uri="{9D8B030D-6E8A-4147-A177-3AD203B41FA5}">
                      <a16:colId xmlns:a16="http://schemas.microsoft.com/office/drawing/2014/main" val="3862215000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604982192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289338700"/>
                    </a:ext>
                  </a:extLst>
                </a:gridCol>
              </a:tblGrid>
              <a:tr h="537086"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 marL="54101" marR="54101" marT="27051" marB="27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54101" marR="54101" marT="27051" marB="27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83</a:t>
                      </a:r>
                    </a:p>
                  </a:txBody>
                  <a:tcPr marL="54101" marR="54101" marT="27051" marB="27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98128"/>
                  </a:ext>
                </a:extLst>
              </a:tr>
              <a:tr h="537086"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54101" marR="54101" marT="27051" marB="27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 marL="54101" marR="54101" marT="27051" marB="27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127</a:t>
                      </a:r>
                    </a:p>
                  </a:txBody>
                  <a:tcPr marL="54101" marR="54101" marT="27051" marB="27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12896"/>
                  </a:ext>
                </a:extLst>
              </a:tr>
              <a:tr h="537086"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54101" marR="54101" marT="27051" marB="27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72</a:t>
                      </a:r>
                    </a:p>
                  </a:txBody>
                  <a:tcPr marL="54101" marR="54101" marT="27051" marB="27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74</a:t>
                      </a:r>
                    </a:p>
                  </a:txBody>
                  <a:tcPr marL="54101" marR="54101" marT="27051" marB="27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63234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48EE12D-A164-5854-39CB-696BA39B0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8000"/>
                    </a14:imgEffect>
                  </a14:imgLayer>
                </a14:imgProps>
              </a:ext>
            </a:extLst>
          </a:blip>
          <a:srcRect t="1664"/>
          <a:stretch/>
        </p:blipFill>
        <p:spPr>
          <a:xfrm>
            <a:off x="1279485" y="922259"/>
            <a:ext cx="3490262" cy="3342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14E879-D70F-A06A-230B-59095C4E375E}"/>
              </a:ext>
            </a:extLst>
          </p:cNvPr>
          <p:cNvSpPr txBox="1"/>
          <p:nvPr/>
        </p:nvSpPr>
        <p:spPr>
          <a:xfrm>
            <a:off x="7815059" y="233178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7C0171-99AB-D9D0-31D1-AD0A32F9E5D3}"/>
              </a:ext>
            </a:extLst>
          </p:cNvPr>
          <p:cNvSpPr txBox="1"/>
          <p:nvPr/>
        </p:nvSpPr>
        <p:spPr>
          <a:xfrm>
            <a:off x="5080361" y="244862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*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827896-5F03-DEE0-AD25-FEE2DBF7C206}"/>
              </a:ext>
            </a:extLst>
          </p:cNvPr>
          <p:cNvSpPr/>
          <p:nvPr/>
        </p:nvSpPr>
        <p:spPr>
          <a:xfrm>
            <a:off x="1379220" y="998817"/>
            <a:ext cx="1402080" cy="1376361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AB14A9-6FEC-F83F-4134-FB0E6E4A9832}"/>
              </a:ext>
            </a:extLst>
          </p:cNvPr>
          <p:cNvSpPr/>
          <p:nvPr/>
        </p:nvSpPr>
        <p:spPr>
          <a:xfrm>
            <a:off x="8620654" y="1777885"/>
            <a:ext cx="547408" cy="553904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1B7256-20E7-251E-8B5E-5EEDC5CC92A4}"/>
              </a:ext>
            </a:extLst>
          </p:cNvPr>
          <p:cNvSpPr/>
          <p:nvPr/>
        </p:nvSpPr>
        <p:spPr>
          <a:xfrm>
            <a:off x="2322898" y="1001332"/>
            <a:ext cx="1402080" cy="1376361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0FF711-B0F5-D48F-8424-6B987D950F18}"/>
              </a:ext>
            </a:extLst>
          </p:cNvPr>
          <p:cNvSpPr/>
          <p:nvPr/>
        </p:nvSpPr>
        <p:spPr>
          <a:xfrm>
            <a:off x="9168062" y="1777885"/>
            <a:ext cx="535540" cy="553904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432DC-3E5D-8880-7E95-AC2F0028F200}"/>
              </a:ext>
            </a:extLst>
          </p:cNvPr>
          <p:cNvSpPr/>
          <p:nvPr/>
        </p:nvSpPr>
        <p:spPr>
          <a:xfrm>
            <a:off x="3272619" y="989910"/>
            <a:ext cx="1402080" cy="1376361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12A884-0F63-F663-F972-5608E98B47C3}"/>
              </a:ext>
            </a:extLst>
          </p:cNvPr>
          <p:cNvSpPr/>
          <p:nvPr/>
        </p:nvSpPr>
        <p:spPr>
          <a:xfrm>
            <a:off x="9703602" y="1781325"/>
            <a:ext cx="535540" cy="550464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2A8F69-4784-EF76-274C-7A1547E08E82}"/>
              </a:ext>
            </a:extLst>
          </p:cNvPr>
          <p:cNvSpPr/>
          <p:nvPr/>
        </p:nvSpPr>
        <p:spPr>
          <a:xfrm>
            <a:off x="1379220" y="1925712"/>
            <a:ext cx="1402080" cy="1376361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CC3CDE-258F-F2C5-AB54-0E938EC651E9}"/>
              </a:ext>
            </a:extLst>
          </p:cNvPr>
          <p:cNvSpPr/>
          <p:nvPr/>
        </p:nvSpPr>
        <p:spPr>
          <a:xfrm>
            <a:off x="8626588" y="2314944"/>
            <a:ext cx="535540" cy="550464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B3E170-D31E-3DE5-7AC9-065E87511496}"/>
              </a:ext>
            </a:extLst>
          </p:cNvPr>
          <p:cNvSpPr/>
          <p:nvPr/>
        </p:nvSpPr>
        <p:spPr>
          <a:xfrm>
            <a:off x="3272619" y="2844914"/>
            <a:ext cx="1402080" cy="1376361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ED5169-FB1E-1B89-4588-92DD1D363112}"/>
              </a:ext>
            </a:extLst>
          </p:cNvPr>
          <p:cNvSpPr/>
          <p:nvPr/>
        </p:nvSpPr>
        <p:spPr>
          <a:xfrm>
            <a:off x="9703602" y="2865408"/>
            <a:ext cx="535540" cy="533620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2F16F6-BBC2-E1BE-A43C-19A696231EA5}"/>
                  </a:ext>
                </a:extLst>
              </p:cNvPr>
              <p:cNvSpPr txBox="1"/>
              <p:nvPr/>
            </p:nvSpPr>
            <p:spPr>
              <a:xfrm>
                <a:off x="1279485" y="4699918"/>
                <a:ext cx="60754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Output size given,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filter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padding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stride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2F16F6-BBC2-E1BE-A43C-19A696231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485" y="4699918"/>
                <a:ext cx="6075446" cy="369332"/>
              </a:xfrm>
              <a:prstGeom prst="rect">
                <a:avLst/>
              </a:prstGeom>
              <a:blipFill>
                <a:blip r:embed="rId5"/>
                <a:stretch>
                  <a:fillRect l="-903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78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2D Convolution over volume</a:t>
            </a:r>
            <a:endParaRPr lang="en-US" sz="3200" b="1" dirty="0"/>
          </a:p>
        </p:txBody>
      </p:sp>
      <p:sp>
        <p:nvSpPr>
          <p:cNvPr id="3" name="object 54">
            <a:extLst>
              <a:ext uri="{FF2B5EF4-FFF2-40B4-BE49-F238E27FC236}">
                <a16:creationId xmlns:a16="http://schemas.microsoft.com/office/drawing/2014/main" id="{0ED24F21-A590-047F-D756-B6818BA8C6E1}"/>
              </a:ext>
            </a:extLst>
          </p:cNvPr>
          <p:cNvSpPr txBox="1"/>
          <p:nvPr/>
        </p:nvSpPr>
        <p:spPr>
          <a:xfrm>
            <a:off x="293570" y="6385811"/>
            <a:ext cx="3958390" cy="523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s by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DeepLearning.AI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Andrew </a:t>
            </a:r>
            <a:r>
              <a:rPr sz="1050" spc="-2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lang="en-US" sz="1050" spc="-25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50" spc="-25" dirty="0">
                <a:solidFill>
                  <a:srgbClr val="7F7F7F"/>
                </a:solidFill>
                <a:latin typeface="Calibri"/>
                <a:cs typeface="Calibri"/>
              </a:rPr>
              <a:t>Images from </a:t>
            </a:r>
            <a:r>
              <a:rPr lang="en-US" sz="1050" spc="-2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https://blog.csdn.net/shiner_chen/article/details/124319246</a:t>
            </a:r>
            <a:endParaRPr lang="en-US" sz="1050" spc="-25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050" spc="-25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5F24AA-ED78-0813-A720-4118A8947681}"/>
              </a:ext>
            </a:extLst>
          </p:cNvPr>
          <p:cNvGrpSpPr/>
          <p:nvPr/>
        </p:nvGrpSpPr>
        <p:grpSpPr>
          <a:xfrm>
            <a:off x="626472" y="1023862"/>
            <a:ext cx="5306968" cy="2778935"/>
            <a:chOff x="646792" y="1585578"/>
            <a:chExt cx="5306968" cy="27789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622630-075B-8DFD-AE9D-F36383B8D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792" y="2284013"/>
              <a:ext cx="5306968" cy="2080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3F2CCC-2B9B-5E85-D34B-98A8DA383AB0}"/>
                </a:ext>
              </a:extLst>
            </p:cNvPr>
            <p:cNvSpPr txBox="1"/>
            <p:nvPr/>
          </p:nvSpPr>
          <p:spPr>
            <a:xfrm>
              <a:off x="1889216" y="1585578"/>
              <a:ext cx="2822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Color image (RGB) channels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AC85472-CC04-AA18-FA94-83E4916C5CAB}"/>
              </a:ext>
            </a:extLst>
          </p:cNvPr>
          <p:cNvGrpSpPr/>
          <p:nvPr/>
        </p:nvGrpSpPr>
        <p:grpSpPr>
          <a:xfrm>
            <a:off x="6481645" y="1023862"/>
            <a:ext cx="4772279" cy="4216758"/>
            <a:chOff x="6654365" y="1023862"/>
            <a:chExt cx="4772279" cy="4216758"/>
          </a:xfrm>
        </p:grpSpPr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BDF2678F-EDD9-0126-702E-3EA347FFA2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365" y="1617379"/>
              <a:ext cx="4772279" cy="362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26AE-AF21-C587-572D-086F1D5ED005}"/>
                </a:ext>
              </a:extLst>
            </p:cNvPr>
            <p:cNvSpPr txBox="1"/>
            <p:nvPr/>
          </p:nvSpPr>
          <p:spPr>
            <a:xfrm>
              <a:off x="7233376" y="1023862"/>
              <a:ext cx="3614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Arbitrary number of input channels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6709EA7-AEC1-371D-6E0B-45D4EDEE63BB}"/>
              </a:ext>
            </a:extLst>
          </p:cNvPr>
          <p:cNvSpPr txBox="1"/>
          <p:nvPr/>
        </p:nvSpPr>
        <p:spPr>
          <a:xfrm>
            <a:off x="707046" y="4725417"/>
            <a:ext cx="500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and filter have the same number of channels:</a:t>
            </a:r>
          </a:p>
        </p:txBody>
      </p:sp>
    </p:spTree>
    <p:extLst>
      <p:ext uri="{BB962C8B-B14F-4D97-AF65-F5344CB8AC3E}">
        <p14:creationId xmlns:p14="http://schemas.microsoft.com/office/powerpoint/2010/main" val="100342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2D Convolution over volume – multiple filters</a:t>
            </a:r>
            <a:endParaRPr lang="en-US" sz="3200" b="1" dirty="0"/>
          </a:p>
        </p:txBody>
      </p:sp>
      <p:sp>
        <p:nvSpPr>
          <p:cNvPr id="3" name="object 54">
            <a:extLst>
              <a:ext uri="{FF2B5EF4-FFF2-40B4-BE49-F238E27FC236}">
                <a16:creationId xmlns:a16="http://schemas.microsoft.com/office/drawing/2014/main" id="{0ED24F21-A590-047F-D756-B6818BA8C6E1}"/>
              </a:ext>
            </a:extLst>
          </p:cNvPr>
          <p:cNvSpPr txBox="1"/>
          <p:nvPr/>
        </p:nvSpPr>
        <p:spPr>
          <a:xfrm>
            <a:off x="293570" y="6560217"/>
            <a:ext cx="3958390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s by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DeepLearning.AI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Andrew </a:t>
            </a:r>
            <a:r>
              <a:rPr sz="1050" spc="-2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lang="en-US" sz="1050" spc="-25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4639A-585B-3017-62D7-954373B9A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8302" y="749122"/>
            <a:ext cx="7338658" cy="4266494"/>
          </a:xfrm>
          <a:prstGeom prst="rect">
            <a:avLst/>
          </a:prstGeom>
        </p:spPr>
      </p:pic>
      <p:graphicFrame>
        <p:nvGraphicFramePr>
          <p:cNvPr id="11" name="Table 19">
            <a:extLst>
              <a:ext uri="{FF2B5EF4-FFF2-40B4-BE49-F238E27FC236}">
                <a16:creationId xmlns:a16="http://schemas.microsoft.com/office/drawing/2014/main" id="{A25E868C-C9D9-7FDC-39B8-306A2B5F5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044434"/>
              </p:ext>
            </p:extLst>
          </p:nvPr>
        </p:nvGraphicFramePr>
        <p:xfrm>
          <a:off x="7163354" y="1507377"/>
          <a:ext cx="1124664" cy="1133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166">
                  <a:extLst>
                    <a:ext uri="{9D8B030D-6E8A-4147-A177-3AD203B41FA5}">
                      <a16:colId xmlns:a16="http://schemas.microsoft.com/office/drawing/2014/main" val="3862215000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2604982192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2289338700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1198164944"/>
                    </a:ext>
                  </a:extLst>
                </a:gridCol>
              </a:tblGrid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8068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98128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12896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632340"/>
                  </a:ext>
                </a:extLst>
              </a:tr>
            </a:tbl>
          </a:graphicData>
        </a:graphic>
      </p:graphicFrame>
      <p:graphicFrame>
        <p:nvGraphicFramePr>
          <p:cNvPr id="12" name="Table 19">
            <a:extLst>
              <a:ext uri="{FF2B5EF4-FFF2-40B4-BE49-F238E27FC236}">
                <a16:creationId xmlns:a16="http://schemas.microsoft.com/office/drawing/2014/main" id="{D24F9D0E-CBF7-701B-13D1-08527D6DF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044773"/>
              </p:ext>
            </p:extLst>
          </p:nvPr>
        </p:nvGraphicFramePr>
        <p:xfrm>
          <a:off x="7163354" y="3215426"/>
          <a:ext cx="1124664" cy="1133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166">
                  <a:extLst>
                    <a:ext uri="{9D8B030D-6E8A-4147-A177-3AD203B41FA5}">
                      <a16:colId xmlns:a16="http://schemas.microsoft.com/office/drawing/2014/main" val="3862215000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2604982192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2289338700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1198164944"/>
                    </a:ext>
                  </a:extLst>
                </a:gridCol>
              </a:tblGrid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8068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98128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12896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632340"/>
                  </a:ext>
                </a:extLst>
              </a:tr>
            </a:tbl>
          </a:graphicData>
        </a:graphic>
      </p:graphicFrame>
      <p:graphicFrame>
        <p:nvGraphicFramePr>
          <p:cNvPr id="13" name="Table 19">
            <a:extLst>
              <a:ext uri="{FF2B5EF4-FFF2-40B4-BE49-F238E27FC236}">
                <a16:creationId xmlns:a16="http://schemas.microsoft.com/office/drawing/2014/main" id="{E752477C-BC66-CFB2-E344-75DBA9B3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173732"/>
              </p:ext>
            </p:extLst>
          </p:nvPr>
        </p:nvGraphicFramePr>
        <p:xfrm>
          <a:off x="9327434" y="2215403"/>
          <a:ext cx="1124664" cy="1133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166">
                  <a:extLst>
                    <a:ext uri="{9D8B030D-6E8A-4147-A177-3AD203B41FA5}">
                      <a16:colId xmlns:a16="http://schemas.microsoft.com/office/drawing/2014/main" val="3862215000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2604982192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2289338700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1198164944"/>
                    </a:ext>
                  </a:extLst>
                </a:gridCol>
              </a:tblGrid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8068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98128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12896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632340"/>
                  </a:ext>
                </a:extLst>
              </a:tr>
            </a:tbl>
          </a:graphicData>
        </a:graphic>
      </p:graphicFrame>
      <p:graphicFrame>
        <p:nvGraphicFramePr>
          <p:cNvPr id="14" name="Table 19">
            <a:extLst>
              <a:ext uri="{FF2B5EF4-FFF2-40B4-BE49-F238E27FC236}">
                <a16:creationId xmlns:a16="http://schemas.microsoft.com/office/drawing/2014/main" id="{684C93D7-9D09-6B30-94E8-D664C9A96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197260"/>
              </p:ext>
            </p:extLst>
          </p:nvPr>
        </p:nvGraphicFramePr>
        <p:xfrm>
          <a:off x="9159794" y="2398283"/>
          <a:ext cx="1124664" cy="1133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166">
                  <a:extLst>
                    <a:ext uri="{9D8B030D-6E8A-4147-A177-3AD203B41FA5}">
                      <a16:colId xmlns:a16="http://schemas.microsoft.com/office/drawing/2014/main" val="3862215000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2604982192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2289338700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1198164944"/>
                    </a:ext>
                  </a:extLst>
                </a:gridCol>
              </a:tblGrid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8068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98128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12896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63234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D05D26-0096-99B1-FACC-2D7BE4E12E2F}"/>
                  </a:ext>
                </a:extLst>
              </p:cNvPr>
              <p:cNvSpPr txBox="1"/>
              <p:nvPr/>
            </p:nvSpPr>
            <p:spPr>
              <a:xfrm>
                <a:off x="9159794" y="3531659"/>
                <a:ext cx="1130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4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2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D05D26-0096-99B1-FACC-2D7BE4E12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794" y="3531659"/>
                <a:ext cx="1130438" cy="369332"/>
              </a:xfrm>
              <a:prstGeom prst="rect">
                <a:avLst/>
              </a:prstGeom>
              <a:blipFill>
                <a:blip r:embed="rId5"/>
                <a:stretch>
                  <a:fillRect l="-4865" t="-8197" r="-378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Brace 15">
            <a:extLst>
              <a:ext uri="{FF2B5EF4-FFF2-40B4-BE49-F238E27FC236}">
                <a16:creationId xmlns:a16="http://schemas.microsoft.com/office/drawing/2014/main" id="{5232D60C-24D8-18BA-FD9E-1BA3546F477C}"/>
              </a:ext>
            </a:extLst>
          </p:cNvPr>
          <p:cNvSpPr/>
          <p:nvPr/>
        </p:nvSpPr>
        <p:spPr>
          <a:xfrm>
            <a:off x="8608060" y="1914629"/>
            <a:ext cx="272332" cy="2095500"/>
          </a:xfrm>
          <a:prstGeom prst="rightBrace">
            <a:avLst>
              <a:gd name="adj1" fmla="val 49371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2A29BC3-6EC7-F843-5BD5-F1EC91ECF065}"/>
                  </a:ext>
                </a:extLst>
              </p:cNvPr>
              <p:cNvSpPr txBox="1"/>
              <p:nvPr/>
            </p:nvSpPr>
            <p:spPr>
              <a:xfrm>
                <a:off x="1358302" y="5209602"/>
                <a:ext cx="6302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Output size given input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and filter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2A29BC3-6EC7-F843-5BD5-F1EC91ECF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02" y="5209602"/>
                <a:ext cx="6302110" cy="369332"/>
              </a:xfrm>
              <a:prstGeom prst="rect">
                <a:avLst/>
              </a:prstGeom>
              <a:blipFill>
                <a:blip r:embed="rId6"/>
                <a:stretch>
                  <a:fillRect l="-87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452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AA0CB0E-2E80-B5E8-A1D5-0ADF4CEF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9000"/>
                    </a14:imgEffect>
                  </a14:imgLayer>
                </a14:imgProps>
              </a:ext>
            </a:extLst>
          </a:blip>
          <a:srcRect l="40003" t="15151" b="5580"/>
          <a:stretch/>
        </p:blipFill>
        <p:spPr>
          <a:xfrm>
            <a:off x="3352799" y="1222097"/>
            <a:ext cx="4402953" cy="3381988"/>
          </a:xfrm>
          <a:prstGeom prst="rect">
            <a:avLst/>
          </a:prstGeom>
        </p:spPr>
      </p:pic>
      <p:graphicFrame>
        <p:nvGraphicFramePr>
          <p:cNvPr id="24" name="Table 19">
            <a:extLst>
              <a:ext uri="{FF2B5EF4-FFF2-40B4-BE49-F238E27FC236}">
                <a16:creationId xmlns:a16="http://schemas.microsoft.com/office/drawing/2014/main" id="{E3E376EF-AA25-A643-7205-996891AD5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786912"/>
              </p:ext>
            </p:extLst>
          </p:nvPr>
        </p:nvGraphicFramePr>
        <p:xfrm>
          <a:off x="6222147" y="1333903"/>
          <a:ext cx="1124664" cy="1133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166">
                  <a:extLst>
                    <a:ext uri="{9D8B030D-6E8A-4147-A177-3AD203B41FA5}">
                      <a16:colId xmlns:a16="http://schemas.microsoft.com/office/drawing/2014/main" val="3862215000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2604982192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2289338700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1198164944"/>
                    </a:ext>
                  </a:extLst>
                </a:gridCol>
              </a:tblGrid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8068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98128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12896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632340"/>
                  </a:ext>
                </a:extLst>
              </a:tr>
            </a:tbl>
          </a:graphicData>
        </a:graphic>
      </p:graphicFrame>
      <p:graphicFrame>
        <p:nvGraphicFramePr>
          <p:cNvPr id="25" name="Table 19">
            <a:extLst>
              <a:ext uri="{FF2B5EF4-FFF2-40B4-BE49-F238E27FC236}">
                <a16:creationId xmlns:a16="http://schemas.microsoft.com/office/drawing/2014/main" id="{BD252DF8-A7F0-15E5-A502-F2B6329E9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122785"/>
              </p:ext>
            </p:extLst>
          </p:nvPr>
        </p:nvGraphicFramePr>
        <p:xfrm>
          <a:off x="6222147" y="3041952"/>
          <a:ext cx="1124664" cy="1133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166">
                  <a:extLst>
                    <a:ext uri="{9D8B030D-6E8A-4147-A177-3AD203B41FA5}">
                      <a16:colId xmlns:a16="http://schemas.microsoft.com/office/drawing/2014/main" val="3862215000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2604982192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2289338700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1198164944"/>
                    </a:ext>
                  </a:extLst>
                </a:gridCol>
              </a:tblGrid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8068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98128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12896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632340"/>
                  </a:ext>
                </a:extLst>
              </a:tr>
            </a:tbl>
          </a:graphicData>
        </a:graphic>
      </p:graphicFrame>
      <p:graphicFrame>
        <p:nvGraphicFramePr>
          <p:cNvPr id="26" name="Table 19">
            <a:extLst>
              <a:ext uri="{FF2B5EF4-FFF2-40B4-BE49-F238E27FC236}">
                <a16:creationId xmlns:a16="http://schemas.microsoft.com/office/drawing/2014/main" id="{49DB785B-E425-5DF7-4927-F788891DD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995364"/>
              </p:ext>
            </p:extLst>
          </p:nvPr>
        </p:nvGraphicFramePr>
        <p:xfrm>
          <a:off x="9179851" y="2066884"/>
          <a:ext cx="1124664" cy="1133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166">
                  <a:extLst>
                    <a:ext uri="{9D8B030D-6E8A-4147-A177-3AD203B41FA5}">
                      <a16:colId xmlns:a16="http://schemas.microsoft.com/office/drawing/2014/main" val="3862215000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2604982192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2289338700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1198164944"/>
                    </a:ext>
                  </a:extLst>
                </a:gridCol>
              </a:tblGrid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8068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98128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12896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632340"/>
                  </a:ext>
                </a:extLst>
              </a:tr>
            </a:tbl>
          </a:graphicData>
        </a:graphic>
      </p:graphicFrame>
      <p:graphicFrame>
        <p:nvGraphicFramePr>
          <p:cNvPr id="27" name="Table 19">
            <a:extLst>
              <a:ext uri="{FF2B5EF4-FFF2-40B4-BE49-F238E27FC236}">
                <a16:creationId xmlns:a16="http://schemas.microsoft.com/office/drawing/2014/main" id="{B0B2565F-12DA-734B-4A71-44EA53758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736755"/>
              </p:ext>
            </p:extLst>
          </p:nvPr>
        </p:nvGraphicFramePr>
        <p:xfrm>
          <a:off x="9012211" y="2249764"/>
          <a:ext cx="1124664" cy="1133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166">
                  <a:extLst>
                    <a:ext uri="{9D8B030D-6E8A-4147-A177-3AD203B41FA5}">
                      <a16:colId xmlns:a16="http://schemas.microsoft.com/office/drawing/2014/main" val="3862215000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2604982192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2289338700"/>
                    </a:ext>
                  </a:extLst>
                </a:gridCol>
                <a:gridCol w="281166">
                  <a:extLst>
                    <a:ext uri="{9D8B030D-6E8A-4147-A177-3AD203B41FA5}">
                      <a16:colId xmlns:a16="http://schemas.microsoft.com/office/drawing/2014/main" val="1198164944"/>
                    </a:ext>
                  </a:extLst>
                </a:gridCol>
              </a:tblGrid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8068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98128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12896"/>
                  </a:ext>
                </a:extLst>
              </a:tr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63234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214F29B-A665-16DA-D673-57F0CEB8EB0D}"/>
                  </a:ext>
                </a:extLst>
              </p:cNvPr>
              <p:cNvSpPr txBox="1"/>
              <p:nvPr/>
            </p:nvSpPr>
            <p:spPr>
              <a:xfrm>
                <a:off x="9012211" y="3383140"/>
                <a:ext cx="1130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4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2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214F29B-A665-16DA-D673-57F0CEB8E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211" y="3383140"/>
                <a:ext cx="1130438" cy="369332"/>
              </a:xfrm>
              <a:prstGeom prst="rect">
                <a:avLst/>
              </a:prstGeom>
              <a:blipFill>
                <a:blip r:embed="rId4"/>
                <a:stretch>
                  <a:fillRect l="-4301" t="-9836" r="-376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e 28">
            <a:extLst>
              <a:ext uri="{FF2B5EF4-FFF2-40B4-BE49-F238E27FC236}">
                <a16:creationId xmlns:a16="http://schemas.microsoft.com/office/drawing/2014/main" id="{2B26E2F9-4AEF-12E1-FA38-EC4D7C1DD3F8}"/>
              </a:ext>
            </a:extLst>
          </p:cNvPr>
          <p:cNvSpPr/>
          <p:nvPr/>
        </p:nvSpPr>
        <p:spPr>
          <a:xfrm>
            <a:off x="7592116" y="1730997"/>
            <a:ext cx="272332" cy="2095500"/>
          </a:xfrm>
          <a:prstGeom prst="rightBrace">
            <a:avLst>
              <a:gd name="adj1" fmla="val 49371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One layer of a convolutional network</a:t>
            </a:r>
            <a:endParaRPr lang="en-US" sz="3200" b="1" dirty="0"/>
          </a:p>
        </p:txBody>
      </p:sp>
      <p:sp>
        <p:nvSpPr>
          <p:cNvPr id="19" name="object 54">
            <a:extLst>
              <a:ext uri="{FF2B5EF4-FFF2-40B4-BE49-F238E27FC236}">
                <a16:creationId xmlns:a16="http://schemas.microsoft.com/office/drawing/2014/main" id="{3033B5CC-0BDC-B1CD-9DD5-630A03105DA0}"/>
              </a:ext>
            </a:extLst>
          </p:cNvPr>
          <p:cNvSpPr txBox="1"/>
          <p:nvPr/>
        </p:nvSpPr>
        <p:spPr>
          <a:xfrm>
            <a:off x="293570" y="6560217"/>
            <a:ext cx="3958390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s by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  <a:hlinkClick r:id="rId5"/>
              </a:rPr>
              <a:t>DeepLearning.AI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Andrew </a:t>
            </a:r>
            <a:r>
              <a:rPr sz="1050" spc="-2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lang="en-US" sz="1050" spc="-25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DB553E-806E-C7AC-7F80-EA6B470B9B88}"/>
                  </a:ext>
                </a:extLst>
              </p:cNvPr>
              <p:cNvSpPr txBox="1"/>
              <p:nvPr/>
            </p:nvSpPr>
            <p:spPr>
              <a:xfrm>
                <a:off x="9024299" y="1584855"/>
                <a:ext cx="1435768" cy="413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DB553E-806E-C7AC-7F80-EA6B470B9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99" y="1584855"/>
                <a:ext cx="1435768" cy="4133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19">
            <a:extLst>
              <a:ext uri="{FF2B5EF4-FFF2-40B4-BE49-F238E27FC236}">
                <a16:creationId xmlns:a16="http://schemas.microsoft.com/office/drawing/2014/main" id="{5263CD9E-C4E8-12EF-01E0-EDE198324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882321"/>
              </p:ext>
            </p:extLst>
          </p:nvPr>
        </p:nvGraphicFramePr>
        <p:xfrm>
          <a:off x="10936843" y="2366604"/>
          <a:ext cx="281166" cy="2833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166">
                  <a:extLst>
                    <a:ext uri="{9D8B030D-6E8A-4147-A177-3AD203B41FA5}">
                      <a16:colId xmlns:a16="http://schemas.microsoft.com/office/drawing/2014/main" val="3862215000"/>
                    </a:ext>
                  </a:extLst>
                </a:gridCol>
              </a:tblGrid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3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8068"/>
                  </a:ext>
                </a:extLst>
              </a:tr>
            </a:tbl>
          </a:graphicData>
        </a:graphic>
      </p:graphicFrame>
      <p:graphicFrame>
        <p:nvGraphicFramePr>
          <p:cNvPr id="33" name="Table 19">
            <a:extLst>
              <a:ext uri="{FF2B5EF4-FFF2-40B4-BE49-F238E27FC236}">
                <a16:creationId xmlns:a16="http://schemas.microsoft.com/office/drawing/2014/main" id="{346326C5-8242-3348-9AD5-714710478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033363"/>
              </p:ext>
            </p:extLst>
          </p:nvPr>
        </p:nvGraphicFramePr>
        <p:xfrm>
          <a:off x="10769203" y="2549484"/>
          <a:ext cx="281166" cy="2833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166">
                  <a:extLst>
                    <a:ext uri="{9D8B030D-6E8A-4147-A177-3AD203B41FA5}">
                      <a16:colId xmlns:a16="http://schemas.microsoft.com/office/drawing/2014/main" val="3862215000"/>
                    </a:ext>
                  </a:extLst>
                </a:gridCol>
              </a:tblGrid>
              <a:tr h="283344">
                <a:tc>
                  <a:txBody>
                    <a:bodyPr/>
                    <a:lstStyle/>
                    <a:p>
                      <a:pPr algn="ctr" rtl="0"/>
                      <a:endParaRPr lang="en-US" sz="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8055" marR="38055" marT="19029" marB="190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E9D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8068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711626AC-808F-0575-768D-0887CB54B120}"/>
              </a:ext>
            </a:extLst>
          </p:cNvPr>
          <p:cNvGrpSpPr/>
          <p:nvPr/>
        </p:nvGrpSpPr>
        <p:grpSpPr>
          <a:xfrm>
            <a:off x="7755753" y="1840289"/>
            <a:ext cx="3637580" cy="1943612"/>
            <a:chOff x="6977184" y="3917874"/>
            <a:chExt cx="4043817" cy="2377572"/>
          </a:xfrm>
        </p:grpSpPr>
        <p:sp>
          <p:nvSpPr>
            <p:cNvPr id="34" name="Double Bracket 33">
              <a:extLst>
                <a:ext uri="{FF2B5EF4-FFF2-40B4-BE49-F238E27FC236}">
                  <a16:creationId xmlns:a16="http://schemas.microsoft.com/office/drawing/2014/main" id="{0E6AD7FA-8D6F-7DDC-C8C8-D22D8CA1FD85}"/>
                </a:ext>
              </a:extLst>
            </p:cNvPr>
            <p:cNvSpPr/>
            <p:nvPr/>
          </p:nvSpPr>
          <p:spPr>
            <a:xfrm>
              <a:off x="8235754" y="3917874"/>
              <a:ext cx="2785247" cy="2377572"/>
            </a:xfrm>
            <a:prstGeom prst="bracketPair">
              <a:avLst>
                <a:gd name="adj" fmla="val 7175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153EB7A-EB86-3F1B-5475-7C91800A5D28}"/>
                    </a:ext>
                  </a:extLst>
                </p:cNvPr>
                <p:cNvSpPr txBox="1"/>
                <p:nvPr/>
              </p:nvSpPr>
              <p:spPr>
                <a:xfrm>
                  <a:off x="6977184" y="4783495"/>
                  <a:ext cx="1227221" cy="5647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𝑅𝑒𝐿𝑈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153EB7A-EB86-3F1B-5475-7C91800A5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7184" y="4783495"/>
                  <a:ext cx="1227221" cy="564743"/>
                </a:xfrm>
                <a:prstGeom prst="rect">
                  <a:avLst/>
                </a:prstGeom>
                <a:blipFill>
                  <a:blip r:embed="rId7"/>
                  <a:stretch>
                    <a:fillRect r="-16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FB8E12-C79B-991D-CCE9-0080D6F14B1C}"/>
                  </a:ext>
                </a:extLst>
              </p:cNvPr>
              <p:cNvSpPr txBox="1"/>
              <p:nvPr/>
            </p:nvSpPr>
            <p:spPr>
              <a:xfrm>
                <a:off x="10472155" y="2816452"/>
                <a:ext cx="10214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1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600" dirty="0"/>
                  <a:t> 1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600" dirty="0"/>
                  <a:t> 2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FB8E12-C79B-991D-CCE9-0080D6F14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155" y="2816452"/>
                <a:ext cx="1021433" cy="338554"/>
              </a:xfrm>
              <a:prstGeom prst="rect">
                <a:avLst/>
              </a:prstGeom>
              <a:blipFill>
                <a:blip r:embed="rId8"/>
                <a:stretch>
                  <a:fillRect l="-3593" t="-5357" r="-2994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08E7C3BA-1434-278D-D729-CC444B64938B}"/>
              </a:ext>
            </a:extLst>
          </p:cNvPr>
          <p:cNvSpPr txBox="1"/>
          <p:nvPr/>
        </p:nvSpPr>
        <p:spPr>
          <a:xfrm>
            <a:off x="10385747" y="2467279"/>
            <a:ext cx="38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B98FEF2-C86C-632B-B9C2-8A4703B86255}"/>
                  </a:ext>
                </a:extLst>
              </p:cNvPr>
              <p:cNvSpPr txBox="1"/>
              <p:nvPr/>
            </p:nvSpPr>
            <p:spPr>
              <a:xfrm>
                <a:off x="10710691" y="1870034"/>
                <a:ext cx="670548" cy="413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B98FEF2-C86C-632B-B9C2-8A4703B86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0691" y="1870034"/>
                <a:ext cx="670548" cy="4133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4C35B7F-202C-D4FD-F1EA-C73D58A6E632}"/>
                  </a:ext>
                </a:extLst>
              </p:cNvPr>
              <p:cNvSpPr txBox="1"/>
              <p:nvPr/>
            </p:nvSpPr>
            <p:spPr>
              <a:xfrm>
                <a:off x="1505460" y="872947"/>
                <a:ext cx="670548" cy="413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4C35B7F-202C-D4FD-F1EA-C73D58A6E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460" y="872947"/>
                <a:ext cx="670548" cy="4133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F8795CE-80D7-0D80-C9FA-728988A12C27}"/>
                  </a:ext>
                </a:extLst>
              </p:cNvPr>
              <p:cNvSpPr txBox="1"/>
              <p:nvPr/>
            </p:nvSpPr>
            <p:spPr>
              <a:xfrm>
                <a:off x="4287922" y="875623"/>
                <a:ext cx="670548" cy="421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F8795CE-80D7-0D80-C9FA-728988A12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922" y="875623"/>
                <a:ext cx="670548" cy="4214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B1551E-78DD-53D9-20B3-A8A7AC5B2ED4}"/>
                  </a:ext>
                </a:extLst>
              </p:cNvPr>
              <p:cNvSpPr txBox="1"/>
              <p:nvPr/>
            </p:nvSpPr>
            <p:spPr>
              <a:xfrm>
                <a:off x="5864874" y="872947"/>
                <a:ext cx="1825568" cy="413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B1551E-78DD-53D9-20B3-A8A7AC5B2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874" y="872947"/>
                <a:ext cx="1825568" cy="4133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>
            <a:extLst>
              <a:ext uri="{FF2B5EF4-FFF2-40B4-BE49-F238E27FC236}">
                <a16:creationId xmlns:a16="http://schemas.microsoft.com/office/drawing/2014/main" id="{A53D6F2D-FB27-E8B1-E6D3-A3D7BC916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9000"/>
                    </a14:imgEffect>
                  </a14:imgLayer>
                </a14:imgProps>
              </a:ext>
            </a:extLst>
          </a:blip>
          <a:srcRect r="62048" b="27346"/>
          <a:stretch/>
        </p:blipFill>
        <p:spPr>
          <a:xfrm>
            <a:off x="567637" y="1314336"/>
            <a:ext cx="2785161" cy="3099792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796F3CD0-F0F8-5496-0C2D-1E5CD3F03465}"/>
              </a:ext>
            </a:extLst>
          </p:cNvPr>
          <p:cNvGrpSpPr/>
          <p:nvPr/>
        </p:nvGrpSpPr>
        <p:grpSpPr>
          <a:xfrm>
            <a:off x="3586769" y="4758166"/>
            <a:ext cx="7490657" cy="1647970"/>
            <a:chOff x="3571775" y="4761815"/>
            <a:chExt cx="7490657" cy="1647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22BFB0F-8BDF-48DB-D8D2-5514129B853E}"/>
                    </a:ext>
                  </a:extLst>
                </p:cNvPr>
                <p:cNvSpPr txBox="1"/>
                <p:nvPr/>
              </p:nvSpPr>
              <p:spPr>
                <a:xfrm>
                  <a:off x="7645214" y="5038676"/>
                  <a:ext cx="3417218" cy="911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[0]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sz="2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𝑅𝑒𝐿𝑈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22BFB0F-8BDF-48DB-D8D2-5514129B85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214" y="5038676"/>
                  <a:ext cx="3417218" cy="91166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4681E954-1E26-BB94-6B8A-197917A23FF3}"/>
                </a:ext>
              </a:extLst>
            </p:cNvPr>
            <p:cNvSpPr/>
            <p:nvPr/>
          </p:nvSpPr>
          <p:spPr>
            <a:xfrm>
              <a:off x="6340147" y="4989202"/>
              <a:ext cx="875022" cy="863602"/>
            </a:xfrm>
            <a:prstGeom prst="cube">
              <a:avLst>
                <a:gd name="adj" fmla="val 2072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17A576A-A964-F8DC-97B9-F7E61C52D01A}"/>
                </a:ext>
              </a:extLst>
            </p:cNvPr>
            <p:cNvCxnSpPr>
              <a:cxnSpLocks/>
            </p:cNvCxnSpPr>
            <p:nvPr/>
          </p:nvCxnSpPr>
          <p:spPr>
            <a:xfrm>
              <a:off x="5253789" y="5421003"/>
              <a:ext cx="8422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F8AF907-7919-D199-4800-BD828A6A4699}"/>
                    </a:ext>
                  </a:extLst>
                </p:cNvPr>
                <p:cNvSpPr txBox="1"/>
                <p:nvPr/>
              </p:nvSpPr>
              <p:spPr>
                <a:xfrm>
                  <a:off x="4833887" y="5445442"/>
                  <a:ext cx="1682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F8AF907-7919-D199-4800-BD828A6A4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3887" y="5445442"/>
                  <a:ext cx="1682014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48A30FC-ACC4-6C74-7987-E551DC2AC6BB}"/>
                </a:ext>
              </a:extLst>
            </p:cNvPr>
            <p:cNvGrpSpPr/>
            <p:nvPr/>
          </p:nvGrpSpPr>
          <p:grpSpPr>
            <a:xfrm>
              <a:off x="3571775" y="4761815"/>
              <a:ext cx="1682014" cy="1647970"/>
              <a:chOff x="3571775" y="4864909"/>
              <a:chExt cx="1682014" cy="1647970"/>
            </a:xfrm>
          </p:grpSpPr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28930DF1-B458-F990-8D08-E4D57C6736C4}"/>
                  </a:ext>
                </a:extLst>
              </p:cNvPr>
              <p:cNvSpPr/>
              <p:nvPr/>
            </p:nvSpPr>
            <p:spPr>
              <a:xfrm>
                <a:off x="3692284" y="4864909"/>
                <a:ext cx="1335808" cy="1318375"/>
              </a:xfrm>
              <a:prstGeom prst="cube">
                <a:avLst>
                  <a:gd name="adj" fmla="val 2072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6426C1AC-C7B9-F004-3ECA-A397C6045D61}"/>
                      </a:ext>
                    </a:extLst>
                  </p:cNvPr>
                  <p:cNvSpPr txBox="1"/>
                  <p:nvPr/>
                </p:nvSpPr>
                <p:spPr>
                  <a:xfrm>
                    <a:off x="3571775" y="6143547"/>
                    <a:ext cx="16820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6×6×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6426C1AC-C7B9-F004-3ECA-A397C6045D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1775" y="6143547"/>
                    <a:ext cx="1682014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7A2BAC7-F0FF-6CF6-60B2-989F09812272}"/>
                    </a:ext>
                  </a:extLst>
                </p:cNvPr>
                <p:cNvSpPr txBox="1"/>
                <p:nvPr/>
              </p:nvSpPr>
              <p:spPr>
                <a:xfrm>
                  <a:off x="5910102" y="5822666"/>
                  <a:ext cx="1682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4×4×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7A2BAC7-F0FF-6CF6-60B2-989F098122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0102" y="5822666"/>
                  <a:ext cx="1682014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82964E3-B101-9591-7AAF-2CA82DB06B05}"/>
                    </a:ext>
                  </a:extLst>
                </p:cNvPr>
                <p:cNvSpPr txBox="1"/>
                <p:nvPr/>
              </p:nvSpPr>
              <p:spPr>
                <a:xfrm>
                  <a:off x="6356686" y="5329941"/>
                  <a:ext cx="695377" cy="3883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82964E3-B101-9591-7AAF-2CA82DB06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6686" y="5329941"/>
                  <a:ext cx="695377" cy="38831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044295B-82A2-CD4F-487D-AA36120DE46E}"/>
                    </a:ext>
                  </a:extLst>
                </p:cNvPr>
                <p:cNvSpPr txBox="1"/>
                <p:nvPr/>
              </p:nvSpPr>
              <p:spPr>
                <a:xfrm>
                  <a:off x="3891082" y="5387995"/>
                  <a:ext cx="695377" cy="3929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044295B-82A2-CD4F-487D-AA36120DE4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1082" y="5387995"/>
                  <a:ext cx="695377" cy="3929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8567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Neural Network Representation</a:t>
            </a:r>
            <a:endParaRPr lang="en-US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A7C24-1CB8-2AC4-B895-14285100C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412" y="1373753"/>
            <a:ext cx="5867400" cy="4110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2E661C-39D0-322A-500E-82B77EE0E30A}"/>
              </a:ext>
            </a:extLst>
          </p:cNvPr>
          <p:cNvSpPr txBox="1"/>
          <p:nvPr/>
        </p:nvSpPr>
        <p:spPr>
          <a:xfrm>
            <a:off x="1027107" y="1142920"/>
            <a:ext cx="1569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2-Layer NN</a:t>
            </a:r>
          </a:p>
        </p:txBody>
      </p:sp>
      <p:sp>
        <p:nvSpPr>
          <p:cNvPr id="3" name="object 54">
            <a:extLst>
              <a:ext uri="{FF2B5EF4-FFF2-40B4-BE49-F238E27FC236}">
                <a16:creationId xmlns:a16="http://schemas.microsoft.com/office/drawing/2014/main" id="{073FE610-7C40-1606-4208-608675CD06FD}"/>
              </a:ext>
            </a:extLst>
          </p:cNvPr>
          <p:cNvSpPr txBox="1"/>
          <p:nvPr/>
        </p:nvSpPr>
        <p:spPr>
          <a:xfrm>
            <a:off x="116146" y="6647421"/>
            <a:ext cx="3021908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s by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DeepLearning.AI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Andrew </a:t>
            </a:r>
            <a:r>
              <a:rPr sz="1050" spc="-2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lang="en-US" sz="1050" spc="-25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645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Size relations in convolutional networks</a:t>
            </a:r>
          </a:p>
        </p:txBody>
      </p:sp>
      <p:sp>
        <p:nvSpPr>
          <p:cNvPr id="2" name="object 54">
            <a:extLst>
              <a:ext uri="{FF2B5EF4-FFF2-40B4-BE49-F238E27FC236}">
                <a16:creationId xmlns:a16="http://schemas.microsoft.com/office/drawing/2014/main" id="{7B2146FC-26BC-A69A-CCF9-4E3267C3CF6E}"/>
              </a:ext>
            </a:extLst>
          </p:cNvPr>
          <p:cNvSpPr txBox="1"/>
          <p:nvPr/>
        </p:nvSpPr>
        <p:spPr>
          <a:xfrm>
            <a:off x="293570" y="6560217"/>
            <a:ext cx="3958390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s by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DeepLearning.AI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Andrew </a:t>
            </a:r>
            <a:r>
              <a:rPr sz="1050" spc="-2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lang="en-US" sz="1050" spc="-25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4FEBEF79-826A-9A12-7876-638E45BB9E8D}"/>
              </a:ext>
            </a:extLst>
          </p:cNvPr>
          <p:cNvSpPr/>
          <p:nvPr/>
        </p:nvSpPr>
        <p:spPr>
          <a:xfrm>
            <a:off x="9335472" y="1652258"/>
            <a:ext cx="875022" cy="863602"/>
          </a:xfrm>
          <a:prstGeom prst="cube">
            <a:avLst>
              <a:gd name="adj" fmla="val 20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A57CE9-7CE8-2E59-C90F-AF5749230AD3}"/>
              </a:ext>
            </a:extLst>
          </p:cNvPr>
          <p:cNvCxnSpPr>
            <a:cxnSpLocks/>
          </p:cNvCxnSpPr>
          <p:nvPr/>
        </p:nvCxnSpPr>
        <p:spPr>
          <a:xfrm>
            <a:off x="7535683" y="2084059"/>
            <a:ext cx="167798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C413D0-D48B-E2EF-A2EA-B42A8CA34753}"/>
                  </a:ext>
                </a:extLst>
              </p:cNvPr>
              <p:cNvSpPr txBox="1"/>
              <p:nvPr/>
            </p:nvSpPr>
            <p:spPr>
              <a:xfrm>
                <a:off x="7508784" y="1658058"/>
                <a:ext cx="1682014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C413D0-D48B-E2EF-A2EA-B42A8CA34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784" y="1658058"/>
                <a:ext cx="1682014" cy="392993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be 12">
            <a:extLst>
              <a:ext uri="{FF2B5EF4-FFF2-40B4-BE49-F238E27FC236}">
                <a16:creationId xmlns:a16="http://schemas.microsoft.com/office/drawing/2014/main" id="{A1149129-8A4F-C2AB-597B-701B14E0D13C}"/>
              </a:ext>
            </a:extLst>
          </p:cNvPr>
          <p:cNvSpPr/>
          <p:nvPr/>
        </p:nvSpPr>
        <p:spPr>
          <a:xfrm>
            <a:off x="5974178" y="1424871"/>
            <a:ext cx="1335808" cy="1318375"/>
          </a:xfrm>
          <a:prstGeom prst="cube">
            <a:avLst>
              <a:gd name="adj" fmla="val 2072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F95DA2-C2FA-75D8-69FC-498CCA299406}"/>
                  </a:ext>
                </a:extLst>
              </p:cNvPr>
              <p:cNvSpPr txBox="1"/>
              <p:nvPr/>
            </p:nvSpPr>
            <p:spPr>
              <a:xfrm>
                <a:off x="4951935" y="2809641"/>
                <a:ext cx="3076498" cy="443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F95DA2-C2FA-75D8-69FC-498CCA299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935" y="2809641"/>
                <a:ext cx="3076498" cy="443968"/>
              </a:xfrm>
              <a:prstGeom prst="rect">
                <a:avLst/>
              </a:prstGeom>
              <a:blipFill>
                <a:blip r:embed="rId4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6EB157-E014-8AA2-4226-05C4A8236CD1}"/>
                  </a:ext>
                </a:extLst>
              </p:cNvPr>
              <p:cNvSpPr txBox="1"/>
              <p:nvPr/>
            </p:nvSpPr>
            <p:spPr>
              <a:xfrm>
                <a:off x="9352011" y="1992997"/>
                <a:ext cx="695377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6EB157-E014-8AA2-4226-05C4A8236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011" y="1992997"/>
                <a:ext cx="695377" cy="3929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15FCEF-6C8F-BB72-6E67-C94E3C8149E2}"/>
                  </a:ext>
                </a:extLst>
              </p:cNvPr>
              <p:cNvSpPr txBox="1"/>
              <p:nvPr/>
            </p:nvSpPr>
            <p:spPr>
              <a:xfrm>
                <a:off x="6172976" y="2051051"/>
                <a:ext cx="695377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15FCEF-6C8F-BB72-6E67-C94E3C814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976" y="2051051"/>
                <a:ext cx="695377" cy="392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BC8FF0-598E-9A73-D714-48A3C45B9030}"/>
                  </a:ext>
                </a:extLst>
              </p:cNvPr>
              <p:cNvSpPr txBox="1"/>
              <p:nvPr/>
            </p:nvSpPr>
            <p:spPr>
              <a:xfrm>
                <a:off x="8934154" y="2794405"/>
                <a:ext cx="1860538" cy="443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BC8FF0-598E-9A73-D714-48A3C45B9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154" y="2794405"/>
                <a:ext cx="1860538" cy="443968"/>
              </a:xfrm>
              <a:prstGeom prst="rect">
                <a:avLst/>
              </a:prstGeom>
              <a:blipFill>
                <a:blip r:embed="rId7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E5D1BC-04F0-ABB2-F1F2-1BD7EA80CA9B}"/>
                  </a:ext>
                </a:extLst>
              </p:cNvPr>
              <p:cNvSpPr txBox="1"/>
              <p:nvPr/>
            </p:nvSpPr>
            <p:spPr>
              <a:xfrm>
                <a:off x="1610778" y="1724549"/>
                <a:ext cx="2151551" cy="1071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filter size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b="0" dirty="0"/>
                  <a:t> padding size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000" dirty="0"/>
                  <a:t>stride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E5D1BC-04F0-ABB2-F1F2-1BD7EA80C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778" y="1724549"/>
                <a:ext cx="2151551" cy="1071575"/>
              </a:xfrm>
              <a:prstGeom prst="rect">
                <a:avLst/>
              </a:prstGeom>
              <a:blipFill>
                <a:blip r:embed="rId8"/>
                <a:stretch>
                  <a:fillRect l="-1133" t="-1136" r="-226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100DCC-4DC0-E9C9-FB74-3281A960974A}"/>
                  </a:ext>
                </a:extLst>
              </p:cNvPr>
              <p:cNvSpPr txBox="1"/>
              <p:nvPr/>
            </p:nvSpPr>
            <p:spPr>
              <a:xfrm>
                <a:off x="642942" y="1004597"/>
                <a:ext cx="4403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layer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 is a 2D convolution layer: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100DCC-4DC0-E9C9-FB74-3281A9609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42" y="1004597"/>
                <a:ext cx="4403193" cy="461665"/>
              </a:xfrm>
              <a:prstGeom prst="rect">
                <a:avLst/>
              </a:prstGeom>
              <a:blipFill>
                <a:blip r:embed="rId9"/>
                <a:stretch>
                  <a:fillRect l="-2075" t="-10526" r="-96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F487D19-B3EC-A738-C8F5-C4612FF64C12}"/>
              </a:ext>
            </a:extLst>
          </p:cNvPr>
          <p:cNvSpPr txBox="1"/>
          <p:nvPr/>
        </p:nvSpPr>
        <p:spPr>
          <a:xfrm>
            <a:off x="6299680" y="99424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363E6F-D083-37E9-26DE-3E4A39524DF3}"/>
              </a:ext>
            </a:extLst>
          </p:cNvPr>
          <p:cNvSpPr txBox="1"/>
          <p:nvPr/>
        </p:nvSpPr>
        <p:spPr>
          <a:xfrm>
            <a:off x="9374183" y="117891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175D3B-8EB1-37DB-1550-A98B26A5E38A}"/>
              </a:ext>
            </a:extLst>
          </p:cNvPr>
          <p:cNvSpPr txBox="1"/>
          <p:nvPr/>
        </p:nvSpPr>
        <p:spPr>
          <a:xfrm>
            <a:off x="647983" y="3604392"/>
            <a:ext cx="2575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Find the following: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340782-3BB7-B23A-5ADA-5EF847417F88}"/>
              </a:ext>
            </a:extLst>
          </p:cNvPr>
          <p:cNvSpPr txBox="1"/>
          <p:nvPr/>
        </p:nvSpPr>
        <p:spPr>
          <a:xfrm>
            <a:off x="1285801" y="5473088"/>
            <a:ext cx="1620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/>
              <a:t>Output size: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83B408-970E-8DA6-9E9C-DF386C2FE873}"/>
              </a:ext>
            </a:extLst>
          </p:cNvPr>
          <p:cNvSpPr txBox="1"/>
          <p:nvPr/>
        </p:nvSpPr>
        <p:spPr>
          <a:xfrm>
            <a:off x="1286761" y="4674061"/>
            <a:ext cx="1620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/>
              <a:t>Filter size: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2D2A78-7FA8-EDE5-F39F-8E4245447978}"/>
              </a:ext>
            </a:extLst>
          </p:cNvPr>
          <p:cNvSpPr txBox="1"/>
          <p:nvPr/>
        </p:nvSpPr>
        <p:spPr>
          <a:xfrm>
            <a:off x="5362716" y="4253828"/>
            <a:ext cx="1620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/>
              <a:t>Weight size: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6D80E3-C276-C0CC-81C2-3A1455B62931}"/>
              </a:ext>
            </a:extLst>
          </p:cNvPr>
          <p:cNvSpPr txBox="1"/>
          <p:nvPr/>
        </p:nvSpPr>
        <p:spPr>
          <a:xfrm>
            <a:off x="5283948" y="4677709"/>
            <a:ext cx="1620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/>
              <a:t>Bias size: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57B7B0-C130-029F-69CE-87A5B82C3BDF}"/>
              </a:ext>
            </a:extLst>
          </p:cNvPr>
          <p:cNvSpPr txBox="1"/>
          <p:nvPr/>
        </p:nvSpPr>
        <p:spPr>
          <a:xfrm>
            <a:off x="5362716" y="5473088"/>
            <a:ext cx="1620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/>
              <a:t>Activation size: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AB8CE7-128B-31BA-846D-8C8159C80A1F}"/>
              </a:ext>
            </a:extLst>
          </p:cNvPr>
          <p:cNvSpPr txBox="1"/>
          <p:nvPr/>
        </p:nvSpPr>
        <p:spPr>
          <a:xfrm>
            <a:off x="843241" y="4259387"/>
            <a:ext cx="2063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0" dirty="0"/>
              <a:t>Number of filters: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76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Pooling layers</a:t>
            </a:r>
          </a:p>
        </p:txBody>
      </p:sp>
      <p:sp>
        <p:nvSpPr>
          <p:cNvPr id="2" name="object 54">
            <a:extLst>
              <a:ext uri="{FF2B5EF4-FFF2-40B4-BE49-F238E27FC236}">
                <a16:creationId xmlns:a16="http://schemas.microsoft.com/office/drawing/2014/main" id="{FE2C3E2E-2B0E-2045-69EE-159F773460E7}"/>
              </a:ext>
            </a:extLst>
          </p:cNvPr>
          <p:cNvSpPr txBox="1"/>
          <p:nvPr/>
        </p:nvSpPr>
        <p:spPr>
          <a:xfrm>
            <a:off x="293570" y="6560217"/>
            <a:ext cx="3958390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s by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DeepLearning.AI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Andrew </a:t>
            </a:r>
            <a:r>
              <a:rPr sz="1050" spc="-2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lang="en-US" sz="1050" spc="-25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FF5A74-F02A-8640-B257-831C5181C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193" y="890066"/>
            <a:ext cx="1262940" cy="117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0589CA-5AC2-0524-48D2-86D8C41DC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" r="62679"/>
          <a:stretch/>
        </p:blipFill>
        <p:spPr>
          <a:xfrm>
            <a:off x="2938787" y="1183009"/>
            <a:ext cx="2601488" cy="2567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BB71FD-0F9E-6BB8-80C9-4145F92A4DB6}"/>
              </a:ext>
            </a:extLst>
          </p:cNvPr>
          <p:cNvSpPr txBox="1"/>
          <p:nvPr/>
        </p:nvSpPr>
        <p:spPr>
          <a:xfrm>
            <a:off x="5801865" y="1101028"/>
            <a:ext cx="1595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u="none" strike="noStrike" baseline="0" dirty="0">
                <a:latin typeface="CenturySchoolbook"/>
              </a:rPr>
              <a:t>Max pooling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F791BA-B29D-525D-D338-AB3E56AC41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" r="62679"/>
          <a:stretch/>
        </p:blipFill>
        <p:spPr>
          <a:xfrm>
            <a:off x="2768099" y="1322024"/>
            <a:ext cx="2601488" cy="2567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71656E-D1CE-D3A4-C062-F3F879B70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5" r="1305"/>
          <a:stretch/>
        </p:blipFill>
        <p:spPr>
          <a:xfrm>
            <a:off x="7826672" y="1039421"/>
            <a:ext cx="1246464" cy="116691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DCC353-CB01-02E5-612B-E4B983626EDF}"/>
              </a:ext>
            </a:extLst>
          </p:cNvPr>
          <p:cNvCxnSpPr/>
          <p:nvPr/>
        </p:nvCxnSpPr>
        <p:spPr>
          <a:xfrm>
            <a:off x="6035545" y="1591440"/>
            <a:ext cx="112776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7D3CD1-46FE-E818-6C3F-3DC68DDF529F}"/>
                  </a:ext>
                </a:extLst>
              </p:cNvPr>
              <p:cNvSpPr txBox="1"/>
              <p:nvPr/>
            </p:nvSpPr>
            <p:spPr>
              <a:xfrm>
                <a:off x="5971996" y="1629261"/>
                <a:ext cx="11619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7D3CD1-46FE-E818-6C3F-3DC68DDF5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996" y="1629261"/>
                <a:ext cx="1161921" cy="307777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FCADBE2D-2291-EA34-1ED4-4A307A938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193" y="2752550"/>
            <a:ext cx="1262940" cy="117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495608-015F-356C-2767-95BC1F15B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5" r="1305"/>
          <a:stretch/>
        </p:blipFill>
        <p:spPr>
          <a:xfrm>
            <a:off x="7826672" y="2901905"/>
            <a:ext cx="1246464" cy="11669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7CF009-A24B-FB39-A4B2-D6C2DEB8CD9A}"/>
              </a:ext>
            </a:extLst>
          </p:cNvPr>
          <p:cNvSpPr txBox="1"/>
          <p:nvPr/>
        </p:nvSpPr>
        <p:spPr>
          <a:xfrm>
            <a:off x="5572707" y="2940691"/>
            <a:ext cx="20534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u="none" strike="noStrike" baseline="0" dirty="0">
                <a:latin typeface="CenturySchoolbook"/>
              </a:rPr>
              <a:t>Average pooling</a:t>
            </a:r>
            <a:endParaRPr lang="en-US" sz="20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A7D40A-5D80-D35A-8CCF-90FF0542C3C8}"/>
              </a:ext>
            </a:extLst>
          </p:cNvPr>
          <p:cNvCxnSpPr/>
          <p:nvPr/>
        </p:nvCxnSpPr>
        <p:spPr>
          <a:xfrm>
            <a:off x="6035545" y="3431103"/>
            <a:ext cx="112776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2AA030-EFCF-E547-9030-A5051690E99F}"/>
                  </a:ext>
                </a:extLst>
              </p:cNvPr>
              <p:cNvSpPr txBox="1"/>
              <p:nvPr/>
            </p:nvSpPr>
            <p:spPr>
              <a:xfrm>
                <a:off x="5971996" y="3449790"/>
                <a:ext cx="11619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2AA030-EFCF-E547-9030-A5051690E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996" y="3449790"/>
                <a:ext cx="1161921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ube 24">
            <a:extLst>
              <a:ext uri="{FF2B5EF4-FFF2-40B4-BE49-F238E27FC236}">
                <a16:creationId xmlns:a16="http://schemas.microsoft.com/office/drawing/2014/main" id="{AF28A5BA-91D2-8092-58D3-FD9369A07694}"/>
              </a:ext>
            </a:extLst>
          </p:cNvPr>
          <p:cNvSpPr/>
          <p:nvPr/>
        </p:nvSpPr>
        <p:spPr>
          <a:xfrm>
            <a:off x="7539455" y="4655091"/>
            <a:ext cx="875022" cy="863602"/>
          </a:xfrm>
          <a:prstGeom prst="cube">
            <a:avLst>
              <a:gd name="adj" fmla="val 20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E06FAB-AAC3-076C-1E65-A6CA793FFAB1}"/>
              </a:ext>
            </a:extLst>
          </p:cNvPr>
          <p:cNvCxnSpPr>
            <a:cxnSpLocks/>
          </p:cNvCxnSpPr>
          <p:nvPr/>
        </p:nvCxnSpPr>
        <p:spPr>
          <a:xfrm>
            <a:off x="5739666" y="5086892"/>
            <a:ext cx="167798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9009FD-580C-E05E-0519-D85D69CD5EF3}"/>
                  </a:ext>
                </a:extLst>
              </p:cNvPr>
              <p:cNvSpPr txBox="1"/>
              <p:nvPr/>
            </p:nvSpPr>
            <p:spPr>
              <a:xfrm>
                <a:off x="5712767" y="5103527"/>
                <a:ext cx="1682014" cy="355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9009FD-580C-E05E-0519-D85D69CD5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767" y="5103527"/>
                <a:ext cx="1682014" cy="355547"/>
              </a:xfrm>
              <a:prstGeom prst="rect">
                <a:avLst/>
              </a:prstGeom>
              <a:blipFill>
                <a:blip r:embed="rId7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ube 27">
            <a:extLst>
              <a:ext uri="{FF2B5EF4-FFF2-40B4-BE49-F238E27FC236}">
                <a16:creationId xmlns:a16="http://schemas.microsoft.com/office/drawing/2014/main" id="{1915EC45-39F7-EC63-C688-57815565096A}"/>
              </a:ext>
            </a:extLst>
          </p:cNvPr>
          <p:cNvSpPr/>
          <p:nvPr/>
        </p:nvSpPr>
        <p:spPr>
          <a:xfrm>
            <a:off x="4178161" y="4427704"/>
            <a:ext cx="1335808" cy="1318375"/>
          </a:xfrm>
          <a:prstGeom prst="cube">
            <a:avLst>
              <a:gd name="adj" fmla="val 2072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6BD549-8E1D-55B5-1B59-A13D05D902EF}"/>
                  </a:ext>
                </a:extLst>
              </p:cNvPr>
              <p:cNvSpPr txBox="1"/>
              <p:nvPr/>
            </p:nvSpPr>
            <p:spPr>
              <a:xfrm>
                <a:off x="3334950" y="5745651"/>
                <a:ext cx="2779394" cy="404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6BD549-8E1D-55B5-1B59-A13D05D90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950" y="5745651"/>
                <a:ext cx="2779394" cy="404854"/>
              </a:xfrm>
              <a:prstGeom prst="rect">
                <a:avLst/>
              </a:prstGeom>
              <a:blipFill>
                <a:blip r:embed="rId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3300A5-2DB7-F741-B78E-80A6B7747A3A}"/>
                  </a:ext>
                </a:extLst>
              </p:cNvPr>
              <p:cNvSpPr txBox="1"/>
              <p:nvPr/>
            </p:nvSpPr>
            <p:spPr>
              <a:xfrm>
                <a:off x="7555994" y="4995830"/>
                <a:ext cx="695377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3300A5-2DB7-F741-B78E-80A6B774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994" y="4995830"/>
                <a:ext cx="695377" cy="3929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F310DD-C5CC-69CF-FAAC-4CD8C595A4E9}"/>
                  </a:ext>
                </a:extLst>
              </p:cNvPr>
              <p:cNvSpPr txBox="1"/>
              <p:nvPr/>
            </p:nvSpPr>
            <p:spPr>
              <a:xfrm>
                <a:off x="4376959" y="5053884"/>
                <a:ext cx="695377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F310DD-C5CC-69CF-FAAC-4CD8C595A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959" y="5053884"/>
                <a:ext cx="695377" cy="3929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D40C041-55F7-27C4-0E84-8012F68400CE}"/>
              </a:ext>
            </a:extLst>
          </p:cNvPr>
          <p:cNvSpPr txBox="1"/>
          <p:nvPr/>
        </p:nvSpPr>
        <p:spPr>
          <a:xfrm>
            <a:off x="4462751" y="3995773"/>
            <a:ext cx="684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FF5DBE-A9B9-3FC7-9828-DE96BFAB15A3}"/>
              </a:ext>
            </a:extLst>
          </p:cNvPr>
          <p:cNvSpPr txBox="1"/>
          <p:nvPr/>
        </p:nvSpPr>
        <p:spPr>
          <a:xfrm>
            <a:off x="7593579" y="4364336"/>
            <a:ext cx="856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Output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D34FE9-C167-1217-6967-4190802AF63E}"/>
              </a:ext>
            </a:extLst>
          </p:cNvPr>
          <p:cNvSpPr txBox="1"/>
          <p:nvPr/>
        </p:nvSpPr>
        <p:spPr>
          <a:xfrm>
            <a:off x="6096000" y="4666607"/>
            <a:ext cx="931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CenturySchoolbook"/>
              </a:rPr>
              <a:t>pooling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40E752-7CE6-EDF2-1B90-ADF5D3755560}"/>
              </a:ext>
            </a:extLst>
          </p:cNvPr>
          <p:cNvSpPr txBox="1"/>
          <p:nvPr/>
        </p:nvSpPr>
        <p:spPr>
          <a:xfrm>
            <a:off x="7539455" y="5560985"/>
            <a:ext cx="131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size:</a:t>
            </a:r>
          </a:p>
        </p:txBody>
      </p:sp>
    </p:spTree>
    <p:extLst>
      <p:ext uri="{BB962C8B-B14F-4D97-AF65-F5344CB8AC3E}">
        <p14:creationId xmlns:p14="http://schemas.microsoft.com/office/powerpoint/2010/main" val="1230504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UpSampling</a:t>
            </a:r>
            <a:endParaRPr lang="en-US" sz="3600" b="1" dirty="0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AF28A5BA-91D2-8092-58D3-FD9369A07694}"/>
              </a:ext>
            </a:extLst>
          </p:cNvPr>
          <p:cNvSpPr/>
          <p:nvPr/>
        </p:nvSpPr>
        <p:spPr>
          <a:xfrm>
            <a:off x="3666287" y="4819186"/>
            <a:ext cx="875022" cy="863602"/>
          </a:xfrm>
          <a:prstGeom prst="cube">
            <a:avLst>
              <a:gd name="adj" fmla="val 20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E06FAB-AAC3-076C-1E65-A6CA793FFAB1}"/>
              </a:ext>
            </a:extLst>
          </p:cNvPr>
          <p:cNvCxnSpPr>
            <a:cxnSpLocks/>
          </p:cNvCxnSpPr>
          <p:nvPr/>
        </p:nvCxnSpPr>
        <p:spPr>
          <a:xfrm>
            <a:off x="4886416" y="5208695"/>
            <a:ext cx="167798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9009FD-580C-E05E-0519-D85D69CD5EF3}"/>
                  </a:ext>
                </a:extLst>
              </p:cNvPr>
              <p:cNvSpPr txBox="1"/>
              <p:nvPr/>
            </p:nvSpPr>
            <p:spPr>
              <a:xfrm>
                <a:off x="4859517" y="5225330"/>
                <a:ext cx="1682014" cy="355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9009FD-580C-E05E-0519-D85D69CD5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517" y="5225330"/>
                <a:ext cx="1682014" cy="355547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ube 27">
            <a:extLst>
              <a:ext uri="{FF2B5EF4-FFF2-40B4-BE49-F238E27FC236}">
                <a16:creationId xmlns:a16="http://schemas.microsoft.com/office/drawing/2014/main" id="{1915EC45-39F7-EC63-C688-57815565096A}"/>
              </a:ext>
            </a:extLst>
          </p:cNvPr>
          <p:cNvSpPr/>
          <p:nvPr/>
        </p:nvSpPr>
        <p:spPr>
          <a:xfrm>
            <a:off x="6859739" y="4549507"/>
            <a:ext cx="1335808" cy="1318375"/>
          </a:xfrm>
          <a:prstGeom prst="cube">
            <a:avLst>
              <a:gd name="adj" fmla="val 2072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6BD549-8E1D-55B5-1B59-A13D05D902EF}"/>
                  </a:ext>
                </a:extLst>
              </p:cNvPr>
              <p:cNvSpPr txBox="1"/>
              <p:nvPr/>
            </p:nvSpPr>
            <p:spPr>
              <a:xfrm>
                <a:off x="2666913" y="5714674"/>
                <a:ext cx="2779394" cy="404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6BD549-8E1D-55B5-1B59-A13D05D90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13" y="5714674"/>
                <a:ext cx="2779394" cy="404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3300A5-2DB7-F741-B78E-80A6B7747A3A}"/>
                  </a:ext>
                </a:extLst>
              </p:cNvPr>
              <p:cNvSpPr txBox="1"/>
              <p:nvPr/>
            </p:nvSpPr>
            <p:spPr>
              <a:xfrm>
                <a:off x="3682826" y="5159925"/>
                <a:ext cx="695377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3300A5-2DB7-F741-B78E-80A6B774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826" y="5159925"/>
                <a:ext cx="695377" cy="392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F310DD-C5CC-69CF-FAAC-4CD8C595A4E9}"/>
                  </a:ext>
                </a:extLst>
              </p:cNvPr>
              <p:cNvSpPr txBox="1"/>
              <p:nvPr/>
            </p:nvSpPr>
            <p:spPr>
              <a:xfrm>
                <a:off x="7058537" y="5175687"/>
                <a:ext cx="695377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F310DD-C5CC-69CF-FAAC-4CD8C595A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537" y="5175687"/>
                <a:ext cx="695377" cy="3929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D40C041-55F7-27C4-0E84-8012F68400CE}"/>
              </a:ext>
            </a:extLst>
          </p:cNvPr>
          <p:cNvSpPr txBox="1"/>
          <p:nvPr/>
        </p:nvSpPr>
        <p:spPr>
          <a:xfrm>
            <a:off x="6859739" y="4171410"/>
            <a:ext cx="1335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Output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FF5DBE-A9B9-3FC7-9828-DE96BFAB15A3}"/>
              </a:ext>
            </a:extLst>
          </p:cNvPr>
          <p:cNvSpPr txBox="1"/>
          <p:nvPr/>
        </p:nvSpPr>
        <p:spPr>
          <a:xfrm>
            <a:off x="3682826" y="4486681"/>
            <a:ext cx="856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D34FE9-C167-1217-6967-4190802AF63E}"/>
              </a:ext>
            </a:extLst>
          </p:cNvPr>
          <p:cNvSpPr txBox="1"/>
          <p:nvPr/>
        </p:nvSpPr>
        <p:spPr>
          <a:xfrm>
            <a:off x="4857359" y="4788410"/>
            <a:ext cx="1702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baseline="0" dirty="0">
                <a:latin typeface="CenturySchoolbook"/>
              </a:rPr>
              <a:t>UpSampling2D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40E752-7CE6-EDF2-1B90-ADF5D3755560}"/>
              </a:ext>
            </a:extLst>
          </p:cNvPr>
          <p:cNvSpPr txBox="1"/>
          <p:nvPr/>
        </p:nvSpPr>
        <p:spPr>
          <a:xfrm>
            <a:off x="6859739" y="5842829"/>
            <a:ext cx="131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size: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ADBE2D-2291-EA34-1ED4-4A307A938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4652" y="1847663"/>
            <a:ext cx="1262940" cy="117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495608-015F-356C-2767-95BC1F15B4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15" r="1305"/>
          <a:stretch/>
        </p:blipFill>
        <p:spPr>
          <a:xfrm>
            <a:off x="3359131" y="1997018"/>
            <a:ext cx="1246464" cy="116691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A2498AF-7B57-2FBD-85DC-F2A0204B1520}"/>
              </a:ext>
            </a:extLst>
          </p:cNvPr>
          <p:cNvGrpSpPr/>
          <p:nvPr/>
        </p:nvGrpSpPr>
        <p:grpSpPr>
          <a:xfrm>
            <a:off x="4741070" y="1863142"/>
            <a:ext cx="2053436" cy="1069403"/>
            <a:chOff x="5576899" y="3110809"/>
            <a:chExt cx="2053436" cy="106940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7CF009-A24B-FB39-A4B2-D6C2DEB8CD9A}"/>
                </a:ext>
              </a:extLst>
            </p:cNvPr>
            <p:cNvSpPr txBox="1"/>
            <p:nvPr/>
          </p:nvSpPr>
          <p:spPr>
            <a:xfrm>
              <a:off x="5576899" y="3110809"/>
              <a:ext cx="20534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i="0" u="none" strike="noStrike" baseline="0" dirty="0">
                  <a:latin typeface="CenturySchoolbook"/>
                </a:rPr>
                <a:t>UpSampling2D</a:t>
              </a:r>
            </a:p>
            <a:p>
              <a:pPr algn="ctr"/>
              <a:r>
                <a:rPr lang="en-US" sz="1600" i="1" dirty="0">
                  <a:latin typeface="CenturySchoolbook"/>
                </a:rPr>
                <a:t>nearest neighbor</a:t>
              </a:r>
              <a:endParaRPr lang="en-US" sz="1600" i="1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BA7D40A-5D80-D35A-8CCF-90FF0542C3C8}"/>
                </a:ext>
              </a:extLst>
            </p:cNvPr>
            <p:cNvCxnSpPr/>
            <p:nvPr/>
          </p:nvCxnSpPr>
          <p:spPr>
            <a:xfrm>
              <a:off x="5990866" y="3828144"/>
              <a:ext cx="112776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12AA030-EFCF-E547-9030-A5051690E99F}"/>
                    </a:ext>
                  </a:extLst>
                </p:cNvPr>
                <p:cNvSpPr txBox="1"/>
                <p:nvPr/>
              </p:nvSpPr>
              <p:spPr>
                <a:xfrm>
                  <a:off x="6197073" y="3872435"/>
                  <a:ext cx="663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12AA030-EFCF-E547-9030-A5051690E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7073" y="3872435"/>
                  <a:ext cx="663194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14E860D-B053-20F7-4A7A-09F3C2770AE2}"/>
              </a:ext>
            </a:extLst>
          </p:cNvPr>
          <p:cNvSpPr txBox="1"/>
          <p:nvPr/>
        </p:nvSpPr>
        <p:spPr>
          <a:xfrm>
            <a:off x="3522117" y="21072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95A2CD3-F426-E3DF-9F90-67CD396082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7344" y="1234103"/>
            <a:ext cx="2335694" cy="233099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3710427-0D09-1249-6372-B78F955EF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5706" y="1401576"/>
            <a:ext cx="2335694" cy="233099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2EC83D2-D6BF-C38A-7BC6-57D67DE3D6B9}"/>
              </a:ext>
            </a:extLst>
          </p:cNvPr>
          <p:cNvSpPr txBox="1"/>
          <p:nvPr/>
        </p:nvSpPr>
        <p:spPr>
          <a:xfrm>
            <a:off x="4133000" y="2111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DB22BC-F521-A6C3-F250-00956888574E}"/>
              </a:ext>
            </a:extLst>
          </p:cNvPr>
          <p:cNvSpPr txBox="1"/>
          <p:nvPr/>
        </p:nvSpPr>
        <p:spPr>
          <a:xfrm>
            <a:off x="3522117" y="26986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36F176-A795-0975-8983-104F68D8E7C7}"/>
              </a:ext>
            </a:extLst>
          </p:cNvPr>
          <p:cNvSpPr txBox="1"/>
          <p:nvPr/>
        </p:nvSpPr>
        <p:spPr>
          <a:xfrm>
            <a:off x="4133000" y="26986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0994B02-E3A6-D4FF-F85D-7329F8BD26E2}"/>
              </a:ext>
            </a:extLst>
          </p:cNvPr>
          <p:cNvSpPr txBox="1"/>
          <p:nvPr/>
        </p:nvSpPr>
        <p:spPr>
          <a:xfrm>
            <a:off x="6891128" y="15158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572743-D58B-2C17-2C96-21866883BD82}"/>
              </a:ext>
            </a:extLst>
          </p:cNvPr>
          <p:cNvSpPr txBox="1"/>
          <p:nvPr/>
        </p:nvSpPr>
        <p:spPr>
          <a:xfrm>
            <a:off x="7502011" y="15204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1ED9D2-74FB-606F-5ACE-D6F5587F48B3}"/>
              </a:ext>
            </a:extLst>
          </p:cNvPr>
          <p:cNvSpPr txBox="1"/>
          <p:nvPr/>
        </p:nvSpPr>
        <p:spPr>
          <a:xfrm>
            <a:off x="6891128" y="21072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8322E6-D8BD-7A3B-3A76-DA86220D39E9}"/>
              </a:ext>
            </a:extLst>
          </p:cNvPr>
          <p:cNvSpPr txBox="1"/>
          <p:nvPr/>
        </p:nvSpPr>
        <p:spPr>
          <a:xfrm>
            <a:off x="7502011" y="21072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45747D-DF6D-0BC1-2632-6452387E4A26}"/>
              </a:ext>
            </a:extLst>
          </p:cNvPr>
          <p:cNvSpPr txBox="1"/>
          <p:nvPr/>
        </p:nvSpPr>
        <p:spPr>
          <a:xfrm>
            <a:off x="8022048" y="15113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EDB419-F334-9F9D-FBB2-A79AC6DF82DC}"/>
              </a:ext>
            </a:extLst>
          </p:cNvPr>
          <p:cNvSpPr txBox="1"/>
          <p:nvPr/>
        </p:nvSpPr>
        <p:spPr>
          <a:xfrm>
            <a:off x="8632931" y="15158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B8CDAEE-5247-80DC-F622-47513CB21320}"/>
              </a:ext>
            </a:extLst>
          </p:cNvPr>
          <p:cNvSpPr txBox="1"/>
          <p:nvPr/>
        </p:nvSpPr>
        <p:spPr>
          <a:xfrm>
            <a:off x="8022048" y="21027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16A63F6-8DD2-97A5-5608-187A85566EB0}"/>
              </a:ext>
            </a:extLst>
          </p:cNvPr>
          <p:cNvSpPr txBox="1"/>
          <p:nvPr/>
        </p:nvSpPr>
        <p:spPr>
          <a:xfrm>
            <a:off x="8632931" y="21027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0103A9-6B9A-F8D2-265F-1ED05C1341AB}"/>
              </a:ext>
            </a:extLst>
          </p:cNvPr>
          <p:cNvSpPr txBox="1"/>
          <p:nvPr/>
        </p:nvSpPr>
        <p:spPr>
          <a:xfrm>
            <a:off x="8030166" y="26670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5B2B6F-121E-5B09-99D6-6BA26401D803}"/>
              </a:ext>
            </a:extLst>
          </p:cNvPr>
          <p:cNvSpPr txBox="1"/>
          <p:nvPr/>
        </p:nvSpPr>
        <p:spPr>
          <a:xfrm>
            <a:off x="8641049" y="26715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961BF3-5F29-0A57-3A06-F2D5247B6C88}"/>
              </a:ext>
            </a:extLst>
          </p:cNvPr>
          <p:cNvSpPr txBox="1"/>
          <p:nvPr/>
        </p:nvSpPr>
        <p:spPr>
          <a:xfrm>
            <a:off x="8030166" y="3258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453EE4-F5C1-A6B8-303F-9D5BBEE577B4}"/>
              </a:ext>
            </a:extLst>
          </p:cNvPr>
          <p:cNvSpPr txBox="1"/>
          <p:nvPr/>
        </p:nvSpPr>
        <p:spPr>
          <a:xfrm>
            <a:off x="8641049" y="3258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9B5F61-74D6-F3AB-1700-FD5A9F0230B0}"/>
              </a:ext>
            </a:extLst>
          </p:cNvPr>
          <p:cNvSpPr txBox="1"/>
          <p:nvPr/>
        </p:nvSpPr>
        <p:spPr>
          <a:xfrm>
            <a:off x="6891128" y="26720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F9ABCE-EC42-4BB8-2E44-3A85C6070ACA}"/>
              </a:ext>
            </a:extLst>
          </p:cNvPr>
          <p:cNvSpPr txBox="1"/>
          <p:nvPr/>
        </p:nvSpPr>
        <p:spPr>
          <a:xfrm>
            <a:off x="7502011" y="2676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1BB7269-AFE3-CC3A-3509-F14E5C3AD4AC}"/>
              </a:ext>
            </a:extLst>
          </p:cNvPr>
          <p:cNvSpPr txBox="1"/>
          <p:nvPr/>
        </p:nvSpPr>
        <p:spPr>
          <a:xfrm>
            <a:off x="6891128" y="3263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FC84D03-E1DA-FC3F-5955-A3F0D8C355F4}"/>
              </a:ext>
            </a:extLst>
          </p:cNvPr>
          <p:cNvSpPr txBox="1"/>
          <p:nvPr/>
        </p:nvSpPr>
        <p:spPr>
          <a:xfrm>
            <a:off x="7502011" y="3263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86059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Convolutional network example: </a:t>
            </a:r>
            <a:r>
              <a:rPr lang="en-US" sz="3600" b="1" dirty="0" err="1"/>
              <a:t>LeNet</a:t>
            </a:r>
            <a:r>
              <a:rPr lang="en-US" sz="3600" b="1" dirty="0"/>
              <a:t> - 5</a:t>
            </a:r>
            <a:endParaRPr lang="en-US" sz="3200" b="1" dirty="0"/>
          </a:p>
        </p:txBody>
      </p:sp>
      <p:sp>
        <p:nvSpPr>
          <p:cNvPr id="2" name="object 54">
            <a:extLst>
              <a:ext uri="{FF2B5EF4-FFF2-40B4-BE49-F238E27FC236}">
                <a16:creationId xmlns:a16="http://schemas.microsoft.com/office/drawing/2014/main" id="{0B3F8596-7C63-281F-90BF-0D455CB5EFEC}"/>
              </a:ext>
            </a:extLst>
          </p:cNvPr>
          <p:cNvSpPr txBox="1"/>
          <p:nvPr/>
        </p:nvSpPr>
        <p:spPr>
          <a:xfrm>
            <a:off x="263090" y="6473014"/>
            <a:ext cx="4994710" cy="348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s by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  <a:hlinkClick r:id="rId2"/>
              </a:rPr>
              <a:t>DeepLearning.AI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Andrew </a:t>
            </a:r>
            <a:r>
              <a:rPr sz="1050" spc="-2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lang="en-US" sz="1050" spc="-25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50" spc="-25" dirty="0">
                <a:solidFill>
                  <a:srgbClr val="7F7F7F"/>
                </a:solidFill>
                <a:latin typeface="Calibri"/>
                <a:cs typeface="Calibri"/>
              </a:rPr>
              <a:t>[</a:t>
            </a:r>
            <a:r>
              <a:rPr lang="en-US" sz="1050" spc="-25" dirty="0" err="1">
                <a:solidFill>
                  <a:srgbClr val="7F7F7F"/>
                </a:solidFill>
                <a:latin typeface="Calibri"/>
                <a:cs typeface="Calibri"/>
              </a:rPr>
              <a:t>LeCun</a:t>
            </a:r>
            <a:r>
              <a:rPr lang="en-US" sz="1050" spc="-25" dirty="0">
                <a:solidFill>
                  <a:srgbClr val="7F7F7F"/>
                </a:solidFill>
                <a:latin typeface="Calibri"/>
                <a:cs typeface="Calibri"/>
              </a:rPr>
              <a:t> et al., 1998. Gradient-based learning applied to document recognition]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AAD1395-241C-836F-D3AD-5E5B615F2C94}"/>
              </a:ext>
            </a:extLst>
          </p:cNvPr>
          <p:cNvGrpSpPr/>
          <p:nvPr/>
        </p:nvGrpSpPr>
        <p:grpSpPr>
          <a:xfrm>
            <a:off x="882478" y="740996"/>
            <a:ext cx="10427044" cy="2449244"/>
            <a:chOff x="263090" y="646062"/>
            <a:chExt cx="9888755" cy="232280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AF50CC-95F9-66A0-2021-1CCEFE585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090" y="646062"/>
              <a:ext cx="9753600" cy="232280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24FAC6-CFB9-7BC8-40A8-193D7C18133B}"/>
                </a:ext>
              </a:extLst>
            </p:cNvPr>
            <p:cNvSpPr txBox="1"/>
            <p:nvPr/>
          </p:nvSpPr>
          <p:spPr>
            <a:xfrm>
              <a:off x="9085045" y="1955800"/>
              <a:ext cx="1066800" cy="5749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0" u="none" strike="noStrike" baseline="0" dirty="0" err="1"/>
                <a:t>Softmax</a:t>
              </a:r>
              <a:endParaRPr lang="en-US" sz="1600" b="0" i="0" u="none" strike="noStrike" baseline="0" dirty="0"/>
            </a:p>
            <a:p>
              <a:pPr algn="ctr"/>
              <a:r>
                <a:rPr lang="en-US" sz="1600" dirty="0"/>
                <a:t>10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DFE497F-C9F6-D78B-FDBD-ED2D2DABE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54690"/>
            <a:ext cx="6551934" cy="29623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6011E2-41E4-1B4B-8256-E44A7C5277E0}"/>
              </a:ext>
            </a:extLst>
          </p:cNvPr>
          <p:cNvSpPr txBox="1"/>
          <p:nvPr/>
        </p:nvSpPr>
        <p:spPr>
          <a:xfrm>
            <a:off x="7673416" y="5255230"/>
            <a:ext cx="37571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u="none" strike="noStrike" baseline="0" dirty="0"/>
              <a:t>Sparsity of connections: </a:t>
            </a:r>
            <a:r>
              <a:rPr lang="en-US" sz="1600" b="0" i="0" u="none" strike="noStrike" baseline="0" dirty="0"/>
              <a:t>In each layer, each output value depends only on a small number of inputs- much fewer weights to train 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CFD6CE-70F0-D0F9-41FF-67602594FD42}"/>
              </a:ext>
            </a:extLst>
          </p:cNvPr>
          <p:cNvSpPr txBox="1"/>
          <p:nvPr/>
        </p:nvSpPr>
        <p:spPr>
          <a:xfrm>
            <a:off x="7673416" y="4049660"/>
            <a:ext cx="40335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u="none" strike="noStrike" baseline="0" dirty="0"/>
              <a:t>Parameter sharing: </a:t>
            </a:r>
            <a:r>
              <a:rPr lang="en-US" sz="1600" b="0" i="0" u="none" strike="noStrike" baseline="0" dirty="0"/>
              <a:t>A feature detector (such as a vertical edge detector) that’s useful in one part of the image is probably useful in another part of the image.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502404-0E74-0F6F-D8B5-57E86BDC64D7}"/>
              </a:ext>
            </a:extLst>
          </p:cNvPr>
          <p:cNvSpPr txBox="1"/>
          <p:nvPr/>
        </p:nvSpPr>
        <p:spPr>
          <a:xfrm>
            <a:off x="7673416" y="3586312"/>
            <a:ext cx="2272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Why convolution layers?</a:t>
            </a:r>
          </a:p>
        </p:txBody>
      </p:sp>
    </p:spTree>
    <p:extLst>
      <p:ext uri="{BB962C8B-B14F-4D97-AF65-F5344CB8AC3E}">
        <p14:creationId xmlns:p14="http://schemas.microsoft.com/office/powerpoint/2010/main" val="1234908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5368FB-0410-9129-FDBF-9BA9F2D0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ML-PDE: NN architecture </a:t>
            </a:r>
            <a:endParaRPr lang="en-US" sz="32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717218D-0D8A-5A7F-12D1-508551144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819" y="1015822"/>
            <a:ext cx="4070882" cy="228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5E48B2-7ED1-9B2B-D175-1B77BF7D3E29}"/>
              </a:ext>
            </a:extLst>
          </p:cNvPr>
          <p:cNvSpPr txBox="1"/>
          <p:nvPr/>
        </p:nvSpPr>
        <p:spPr>
          <a:xfrm>
            <a:off x="2889985" y="32078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effectLst/>
              </a:rPr>
              <a:t>Standard Autoencoder</a:t>
            </a:r>
            <a:endParaRPr lang="en-US" sz="1400" b="1" dirty="0"/>
          </a:p>
        </p:txBody>
      </p:sp>
      <p:sp>
        <p:nvSpPr>
          <p:cNvPr id="9" name="object 54">
            <a:extLst>
              <a:ext uri="{FF2B5EF4-FFF2-40B4-BE49-F238E27FC236}">
                <a16:creationId xmlns:a16="http://schemas.microsoft.com/office/drawing/2014/main" id="{AB106712-9E60-F064-1FF3-1AABF82C722F}"/>
              </a:ext>
            </a:extLst>
          </p:cNvPr>
          <p:cNvSpPr txBox="1"/>
          <p:nvPr/>
        </p:nvSpPr>
        <p:spPr>
          <a:xfrm>
            <a:off x="118310" y="6622540"/>
            <a:ext cx="5573830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50" spc="-25" dirty="0">
                <a:solidFill>
                  <a:srgbClr val="7F7F7F"/>
                </a:solidFill>
                <a:latin typeface="Calibri"/>
                <a:cs typeface="Calibri"/>
              </a:rPr>
              <a:t>Image from https://www.assemblyai.com/blog/introduction-to-variational-autoencoders-using-keras/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71B1D8-808B-71D9-0DCB-758E4B496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69" y="3762839"/>
            <a:ext cx="11047582" cy="2090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8ED7F0-4936-E431-B604-98F6295E20B5}"/>
              </a:ext>
            </a:extLst>
          </p:cNvPr>
          <p:cNvSpPr txBox="1"/>
          <p:nvPr/>
        </p:nvSpPr>
        <p:spPr>
          <a:xfrm>
            <a:off x="2842260" y="594685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effectLst/>
              </a:rPr>
              <a:t>Convolutional Autoencoder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86546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5368FB-0410-9129-FDBF-9BA9F2D0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998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ML-PDE: NN architecture </a:t>
            </a:r>
            <a:endParaRPr lang="en-US" sz="3200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B7D801-BEA9-3700-23DC-1FB43B1AD27A}"/>
              </a:ext>
            </a:extLst>
          </p:cNvPr>
          <p:cNvGrpSpPr/>
          <p:nvPr/>
        </p:nvGrpSpPr>
        <p:grpSpPr>
          <a:xfrm>
            <a:off x="2234895" y="820242"/>
            <a:ext cx="7722210" cy="1540347"/>
            <a:chOff x="1509708" y="969455"/>
            <a:chExt cx="8624892" cy="172040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D71B1D8-808B-71D9-0DCB-758E4B496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9708" y="969456"/>
              <a:ext cx="8563932" cy="162065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A17306-B818-9548-9A0C-6F5ED42640E2}"/>
                </a:ext>
              </a:extLst>
            </p:cNvPr>
            <p:cNvSpPr/>
            <p:nvPr/>
          </p:nvSpPr>
          <p:spPr>
            <a:xfrm>
              <a:off x="8869680" y="969456"/>
              <a:ext cx="1264920" cy="2421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FA7ED3-5B3B-D5BA-C5BD-6E88D9253CFA}"/>
                </a:ext>
              </a:extLst>
            </p:cNvPr>
            <p:cNvSpPr/>
            <p:nvPr/>
          </p:nvSpPr>
          <p:spPr>
            <a:xfrm>
              <a:off x="5158740" y="969456"/>
              <a:ext cx="1043940" cy="172040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8BBF28-80D6-0C1E-0748-A2048A89AB17}"/>
                </a:ext>
              </a:extLst>
            </p:cNvPr>
            <p:cNvSpPr/>
            <p:nvPr/>
          </p:nvSpPr>
          <p:spPr>
            <a:xfrm>
              <a:off x="2515074" y="969455"/>
              <a:ext cx="2536986" cy="1334147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18C4DD-76EC-4EB4-AE5A-CB2C51F90B77}"/>
                </a:ext>
              </a:extLst>
            </p:cNvPr>
            <p:cNvSpPr/>
            <p:nvPr/>
          </p:nvSpPr>
          <p:spPr>
            <a:xfrm>
              <a:off x="6389607" y="969456"/>
              <a:ext cx="2754394" cy="130232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FA5D4C-AA4F-A106-D2B3-C424F4DA1A2F}"/>
              </a:ext>
            </a:extLst>
          </p:cNvPr>
          <p:cNvGrpSpPr/>
          <p:nvPr/>
        </p:nvGrpSpPr>
        <p:grpSpPr>
          <a:xfrm>
            <a:off x="2855122" y="2515375"/>
            <a:ext cx="5874858" cy="4118958"/>
            <a:chOff x="2996364" y="1950956"/>
            <a:chExt cx="5083465" cy="372016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A6B2BFF-F572-DF2F-3DA9-B627EACEC2AF}"/>
                </a:ext>
              </a:extLst>
            </p:cNvPr>
            <p:cNvGrpSpPr/>
            <p:nvPr/>
          </p:nvGrpSpPr>
          <p:grpSpPr>
            <a:xfrm>
              <a:off x="2996364" y="1950956"/>
              <a:ext cx="5083464" cy="3720166"/>
              <a:chOff x="1185319" y="625603"/>
              <a:chExt cx="8705554" cy="637087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B568EF7-F7F3-6458-3BA0-D14F3C59D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5319" y="625603"/>
                <a:ext cx="3215919" cy="6370872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6A2ED8F-8ED5-0A2C-5BE9-2A3675595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6377" y="625603"/>
                <a:ext cx="5494496" cy="6370872"/>
              </a:xfrm>
              <a:prstGeom prst="rect">
                <a:avLst/>
              </a:prstGeom>
            </p:spPr>
          </p:pic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07D2BE-F04F-2BFE-EA29-E9A605DFD834}"/>
                </a:ext>
              </a:extLst>
            </p:cNvPr>
            <p:cNvSpPr/>
            <p:nvPr/>
          </p:nvSpPr>
          <p:spPr>
            <a:xfrm>
              <a:off x="3103880" y="3695031"/>
              <a:ext cx="4975948" cy="37190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5BA141-357C-4149-916E-DF355D550233}"/>
                </a:ext>
              </a:extLst>
            </p:cNvPr>
            <p:cNvSpPr/>
            <p:nvPr/>
          </p:nvSpPr>
          <p:spPr>
            <a:xfrm>
              <a:off x="3103881" y="2522659"/>
              <a:ext cx="4975948" cy="104607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45C76A-FBD5-FA4A-C8DD-17AF19650ECF}"/>
                </a:ext>
              </a:extLst>
            </p:cNvPr>
            <p:cNvSpPr/>
            <p:nvPr/>
          </p:nvSpPr>
          <p:spPr>
            <a:xfrm>
              <a:off x="3103880" y="4263064"/>
              <a:ext cx="4975948" cy="120809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820B7F8-DF69-B730-C922-756C2526002F}"/>
              </a:ext>
            </a:extLst>
          </p:cNvPr>
          <p:cNvSpPr/>
          <p:nvPr/>
        </p:nvSpPr>
        <p:spPr>
          <a:xfrm>
            <a:off x="8279261" y="2125242"/>
            <a:ext cx="1718779" cy="172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1C49CE3-0684-C2D2-7834-3E7361E800F4}"/>
              </a:ext>
            </a:extLst>
          </p:cNvPr>
          <p:cNvGrpSpPr/>
          <p:nvPr/>
        </p:nvGrpSpPr>
        <p:grpSpPr>
          <a:xfrm>
            <a:off x="2252022" y="1251832"/>
            <a:ext cx="603100" cy="595086"/>
            <a:chOff x="2303475" y="1308981"/>
            <a:chExt cx="637354" cy="62888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B74A93E-54EF-559F-3255-7964E3164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3475" y="1308981"/>
              <a:ext cx="637354" cy="628884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8B33450-0F93-E5D7-912B-A7E39F20C536}"/>
                </a:ext>
              </a:extLst>
            </p:cNvPr>
            <p:cNvSpPr/>
            <p:nvPr/>
          </p:nvSpPr>
          <p:spPr>
            <a:xfrm>
              <a:off x="2484120" y="1472558"/>
              <a:ext cx="160020" cy="257182"/>
            </a:xfrm>
            <a:prstGeom prst="rect">
              <a:avLst/>
            </a:prstGeom>
            <a:solidFill>
              <a:srgbClr val="DCDCDC"/>
            </a:solidFill>
            <a:ln>
              <a:solidFill>
                <a:srgbClr val="DCDC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4FC4C133-43B4-4C5E-9717-72C5A7840D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7184" y="994500"/>
            <a:ext cx="891268" cy="960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D23CEBA-6CBC-1B90-7DC0-B258D5F964AF}"/>
                  </a:ext>
                </a:extLst>
              </p:cNvPr>
              <p:cNvSpPr txBox="1"/>
              <p:nvPr/>
            </p:nvSpPr>
            <p:spPr>
              <a:xfrm>
                <a:off x="2074294" y="982260"/>
                <a:ext cx="9689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D23CEBA-6CBC-1B90-7DC0-B258D5F96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294" y="982260"/>
                <a:ext cx="968919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7758F7-C388-B6B2-6907-4F171942D0D7}"/>
                  </a:ext>
                </a:extLst>
              </p:cNvPr>
              <p:cNvSpPr txBox="1"/>
              <p:nvPr/>
            </p:nvSpPr>
            <p:spPr>
              <a:xfrm>
                <a:off x="9249780" y="936881"/>
                <a:ext cx="9689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7758F7-C388-B6B2-6907-4F171942D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780" y="936881"/>
                <a:ext cx="968919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75254AD-A91D-301B-5BBB-04C9D2CD6E97}"/>
              </a:ext>
            </a:extLst>
          </p:cNvPr>
          <p:cNvSpPr/>
          <p:nvPr/>
        </p:nvSpPr>
        <p:spPr>
          <a:xfrm>
            <a:off x="6474863" y="4895066"/>
            <a:ext cx="103737" cy="143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F2B8CB-8159-DBB6-96FA-89501CFB37A5}"/>
                  </a:ext>
                </a:extLst>
              </p:cNvPr>
              <p:cNvSpPr txBox="1"/>
              <p:nvPr/>
            </p:nvSpPr>
            <p:spPr>
              <a:xfrm>
                <a:off x="6374285" y="4825281"/>
                <a:ext cx="3080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F2B8CB-8159-DBB6-96FA-89501CFB3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285" y="4825281"/>
                <a:ext cx="30809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373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908144-16E8-40D8-AAC6-CDA0C403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ML-PDE: NN Input</a:t>
            </a:r>
            <a:endParaRPr lang="en-US" sz="32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D1037E-66E3-3E06-C5AD-96975CB29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1522"/>
            <a:ext cx="10088880" cy="191129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7E8CEA5-2FE6-92B9-F107-52AE525FDF9F}"/>
              </a:ext>
            </a:extLst>
          </p:cNvPr>
          <p:cNvGrpSpPr/>
          <p:nvPr/>
        </p:nvGrpSpPr>
        <p:grpSpPr>
          <a:xfrm>
            <a:off x="664824" y="3159898"/>
            <a:ext cx="5441336" cy="2944406"/>
            <a:chOff x="838200" y="3189906"/>
            <a:chExt cx="5441336" cy="29444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99761B-20B7-3146-A374-96415CC94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556122"/>
              <a:ext cx="5441336" cy="16477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F6F5BD6-7C31-EBFA-C1EF-9063894DBF5D}"/>
                    </a:ext>
                  </a:extLst>
                </p:cNvPr>
                <p:cNvSpPr txBox="1"/>
                <p:nvPr/>
              </p:nvSpPr>
              <p:spPr>
                <a:xfrm>
                  <a:off x="838200" y="5395648"/>
                  <a:ext cx="5441336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 algn="l">
                    <a:buFont typeface="Wingdings" panose="05000000000000000000" pitchFamily="2" charset="2"/>
                    <a:buChar char="§"/>
                  </a:pPr>
                  <a:r>
                    <a:rPr lang="en-US" sz="1400" b="0" i="0" u="none" strike="noStrike" baseline="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400" b="0" i="0" u="none" strike="noStrik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u="none" strike="noStrik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r>
                    <a:rPr lang="en-US" sz="1400" b="0" i="0" u="none" strike="noStrike" baseline="0" dirty="0">
                      <a:solidFill>
                        <a:schemeClr val="tx1"/>
                      </a:solidFill>
                    </a:rPr>
                    <a:t> : margin between problem domain and background grid</a:t>
                  </a:r>
                </a:p>
                <a:p>
                  <a:pPr marL="285750" indent="-285750" algn="l">
                    <a:buFont typeface="Wingdings" panose="05000000000000000000" pitchFamily="2" charset="2"/>
                    <a:buChar char="§"/>
                  </a:pPr>
                  <a:r>
                    <a:rPr lang="en-US" sz="1400" b="0" i="0" u="none" strike="noStrike" baseline="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4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sz="1400" b="0" i="0" u="none" strike="noStrike" baseline="0" dirty="0">
                      <a:solidFill>
                        <a:schemeClr val="tx1"/>
                      </a:solidFill>
                    </a:rPr>
                    <a:t> : boundary locations with boundary values </a:t>
                  </a:r>
                  <a:endParaRPr lang="en-US" sz="1400" b="0" i="1" u="none" strike="noStrike" baseline="0" dirty="0">
                    <a:solidFill>
                      <a:schemeClr val="tx1"/>
                    </a:solidFill>
                  </a:endParaRPr>
                </a:p>
                <a:p>
                  <a:pPr marL="285750" indent="-285750" algn="l">
                    <a:buFont typeface="Wingdings" panose="05000000000000000000" pitchFamily="2" charset="2"/>
                    <a:buChar char="§"/>
                  </a:pPr>
                  <a14:m>
                    <m:oMath xmlns:m="http://schemas.openxmlformats.org/officeDocument/2006/math">
                      <m:r>
                        <a:rPr lang="en-US" sz="1400" b="0" i="1" u="none" strike="noStrik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</m:oMath>
                  </a14:m>
                  <a:r>
                    <a:rPr lang="en-US" sz="1400" b="0" i="0" u="none" strike="noStrike" baseline="0" dirty="0">
                      <a:solidFill>
                        <a:schemeClr val="tx1"/>
                      </a:solidFill>
                    </a:rPr>
                    <a:t> : domain interior filled with random numbers during training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F6F5BD6-7C31-EBFA-C1EF-9063894DBF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395648"/>
                  <a:ext cx="5441336" cy="738664"/>
                </a:xfrm>
                <a:prstGeom prst="rect">
                  <a:avLst/>
                </a:prstGeom>
                <a:blipFill>
                  <a:blip r:embed="rId4"/>
                  <a:stretch>
                    <a:fillRect l="-112" t="-1653" b="-82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A8872F-15FF-B218-0D29-A94C2F7FD342}"/>
                </a:ext>
              </a:extLst>
            </p:cNvPr>
            <p:cNvSpPr txBox="1"/>
            <p:nvPr/>
          </p:nvSpPr>
          <p:spPr>
            <a:xfrm>
              <a:off x="2881279" y="3189906"/>
              <a:ext cx="1355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General Input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04DD39-8191-1729-81EB-C796336594B3}"/>
              </a:ext>
            </a:extLst>
          </p:cNvPr>
          <p:cNvGrpSpPr/>
          <p:nvPr/>
        </p:nvGrpSpPr>
        <p:grpSpPr>
          <a:xfrm>
            <a:off x="6353754" y="3167190"/>
            <a:ext cx="5441336" cy="2937114"/>
            <a:chOff x="6871914" y="3268790"/>
            <a:chExt cx="5441336" cy="29371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390DEF-EE76-54A2-6DC3-8BE96D495BCD}"/>
                </a:ext>
              </a:extLst>
            </p:cNvPr>
            <p:cNvSpPr txBox="1"/>
            <p:nvPr/>
          </p:nvSpPr>
          <p:spPr>
            <a:xfrm>
              <a:off x="7093354" y="3268790"/>
              <a:ext cx="45398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Simplified input (No non-zero Neumann BCs)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73EFE9-E8BC-E9A1-5884-FC807EED3C06}"/>
                </a:ext>
              </a:extLst>
            </p:cNvPr>
            <p:cNvSpPr/>
            <p:nvPr/>
          </p:nvSpPr>
          <p:spPr>
            <a:xfrm>
              <a:off x="8595444" y="3811244"/>
              <a:ext cx="1523916" cy="152391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5AAA1D-3011-D24C-E1BF-F59AF858A024}"/>
                </a:ext>
              </a:extLst>
            </p:cNvPr>
            <p:cNvSpPr/>
            <p:nvPr/>
          </p:nvSpPr>
          <p:spPr>
            <a:xfrm>
              <a:off x="8595444" y="3811244"/>
              <a:ext cx="131996" cy="15239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9B7E55-56FA-9449-A800-FB2C9051B56C}"/>
                </a:ext>
              </a:extLst>
            </p:cNvPr>
            <p:cNvSpPr/>
            <p:nvPr/>
          </p:nvSpPr>
          <p:spPr>
            <a:xfrm>
              <a:off x="9987364" y="3811244"/>
              <a:ext cx="131996" cy="152391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43CE788-F6C5-5B02-83D9-7BAA81E2080D}"/>
                    </a:ext>
                  </a:extLst>
                </p:cNvPr>
                <p:cNvSpPr txBox="1"/>
                <p:nvPr/>
              </p:nvSpPr>
              <p:spPr>
                <a:xfrm>
                  <a:off x="9004930" y="4419312"/>
                  <a:ext cx="7314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/>
                    <a:t>(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=−2)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43CE788-F6C5-5B02-83D9-7BAA81E20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4930" y="4419312"/>
                  <a:ext cx="731482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500"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88AF3B9-800F-636C-253A-9FACB297BA71}"/>
                    </a:ext>
                  </a:extLst>
                </p:cNvPr>
                <p:cNvSpPr txBox="1"/>
                <p:nvPr/>
              </p:nvSpPr>
              <p:spPr>
                <a:xfrm>
                  <a:off x="10053362" y="4414960"/>
                  <a:ext cx="65614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(&gt;0)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88AF3B9-800F-636C-253A-9FACB297BA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3362" y="4414960"/>
                  <a:ext cx="656142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3ADFBB1-9CEB-F3A0-8182-10B55CD718A1}"/>
                    </a:ext>
                  </a:extLst>
                </p:cNvPr>
                <p:cNvSpPr txBox="1"/>
                <p:nvPr/>
              </p:nvSpPr>
              <p:spPr>
                <a:xfrm>
                  <a:off x="8005300" y="4414960"/>
                  <a:ext cx="65614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(=0)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3ADFBB1-9CEB-F3A0-8182-10B55CD71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5300" y="4414960"/>
                  <a:ext cx="656142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AEEC560-23A2-4160-50B1-36BA1D0CAE88}"/>
                    </a:ext>
                  </a:extLst>
                </p:cNvPr>
                <p:cNvSpPr txBox="1"/>
                <p:nvPr/>
              </p:nvSpPr>
              <p:spPr>
                <a:xfrm>
                  <a:off x="6871914" y="5467240"/>
                  <a:ext cx="5441336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en-US" sz="1400" b="0" i="0" u="none" strike="noStrike" baseline="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400" b="0" i="1" u="none" strike="noStrik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400" dirty="0"/>
                    <a:t> : zero Dirichlet boundary locations</a:t>
                  </a:r>
                  <a:endParaRPr lang="en-US" sz="1400" b="0" i="0" u="none" strike="noStrike" baseline="0" dirty="0">
                    <a:solidFill>
                      <a:schemeClr val="tx1"/>
                    </a:solidFill>
                  </a:endParaRPr>
                </a:p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14:m>
                    <m:oMath xmlns:m="http://schemas.openxmlformats.org/officeDocument/2006/math">
                      <m:r>
                        <a:rPr lang="en-US" sz="1400" b="0" i="1" u="none" strike="noStrike" baseline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sz="1400" b="0" i="0" u="none" strike="noStrike" baseline="0" dirty="0">
                      <a:solidFill>
                        <a:schemeClr val="tx1"/>
                      </a:solidFill>
                    </a:rPr>
                    <a:t> : non-zero Dirichlet</a:t>
                  </a:r>
                  <a:r>
                    <a:rPr lang="en-US" sz="1400" b="0" i="0" u="none" strike="noStrike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400" b="0" i="0" u="none" strike="noStrike" baseline="0" dirty="0">
                      <a:solidFill>
                        <a:schemeClr val="tx1"/>
                      </a:solidFill>
                    </a:rPr>
                    <a:t>boundary locations with</a:t>
                  </a:r>
                  <a:r>
                    <a:rPr lang="en-US" sz="1400" b="0" i="0" u="none" strike="noStrike" dirty="0">
                      <a:solidFill>
                        <a:schemeClr val="tx1"/>
                      </a:solidFill>
                    </a:rPr>
                    <a:t> boundary values</a:t>
                  </a:r>
                  <a:endParaRPr lang="en-US" sz="1400" b="0" i="1" u="none" strike="noStrike" baseline="0" dirty="0">
                    <a:solidFill>
                      <a:schemeClr val="tx1"/>
                    </a:solidFill>
                  </a:endParaRPr>
                </a:p>
                <a:p>
                  <a:pPr marL="285750" indent="-285750" algn="l">
                    <a:buFont typeface="Wingdings" panose="05000000000000000000" pitchFamily="2" charset="2"/>
                    <a:buChar char="§"/>
                  </a:pPr>
                  <a14:m>
                    <m:oMath xmlns:m="http://schemas.openxmlformats.org/officeDocument/2006/math">
                      <m:r>
                        <a:rPr lang="en-US" sz="1400" b="0" i="1" u="none" strike="noStrik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</m:oMath>
                  </a14:m>
                  <a:r>
                    <a:rPr lang="en-US" sz="1400" b="0" i="0" u="none" strike="noStrike" baseline="0" dirty="0">
                      <a:solidFill>
                        <a:schemeClr val="tx1"/>
                      </a:solidFill>
                    </a:rPr>
                    <a:t> : domain interior filled with random numbers during training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AEEC560-23A2-4160-50B1-36BA1D0CAE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1914" y="5467240"/>
                  <a:ext cx="5441336" cy="738664"/>
                </a:xfrm>
                <a:prstGeom prst="rect">
                  <a:avLst/>
                </a:prstGeom>
                <a:blipFill>
                  <a:blip r:embed="rId8"/>
                  <a:stretch>
                    <a:fillRect l="-112" t="-1653" b="-82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8712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5368FB-0410-9129-FDBF-9BA9F2D0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731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ML-PDE: NN output and loss function</a:t>
            </a:r>
            <a:endParaRPr lang="en-US" sz="3200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1DB192-E86F-D194-B7D0-6BF067916E89}"/>
              </a:ext>
            </a:extLst>
          </p:cNvPr>
          <p:cNvGrpSpPr/>
          <p:nvPr/>
        </p:nvGrpSpPr>
        <p:grpSpPr>
          <a:xfrm>
            <a:off x="1050122" y="1201266"/>
            <a:ext cx="10303678" cy="1847142"/>
            <a:chOff x="1877675" y="1010743"/>
            <a:chExt cx="8241237" cy="147741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CC950C4-5F64-DDC5-54C7-5DACD9E5407E}"/>
                </a:ext>
              </a:extLst>
            </p:cNvPr>
            <p:cNvGrpSpPr/>
            <p:nvPr/>
          </p:nvGrpSpPr>
          <p:grpSpPr>
            <a:xfrm>
              <a:off x="2105355" y="1010743"/>
              <a:ext cx="7722210" cy="1451034"/>
              <a:chOff x="1509708" y="969456"/>
              <a:chExt cx="8624892" cy="162065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4A59B2F-75EA-2890-F18A-593E710770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09708" y="969456"/>
                <a:ext cx="8563932" cy="1620652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8662FF4-C1A8-6698-574B-77AE898141C5}"/>
                  </a:ext>
                </a:extLst>
              </p:cNvPr>
              <p:cNvSpPr/>
              <p:nvPr/>
            </p:nvSpPr>
            <p:spPr>
              <a:xfrm>
                <a:off x="8869680" y="969456"/>
                <a:ext cx="1264920" cy="2421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0396C1-7DF2-5BD8-069B-4AAA18815405}"/>
                </a:ext>
              </a:extLst>
            </p:cNvPr>
            <p:cNvSpPr/>
            <p:nvPr/>
          </p:nvSpPr>
          <p:spPr>
            <a:xfrm>
              <a:off x="8149721" y="2315742"/>
              <a:ext cx="1718779" cy="172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62DC955-390A-0BB1-70C0-0C3E34E4CC33}"/>
                </a:ext>
              </a:extLst>
            </p:cNvPr>
            <p:cNvGrpSpPr/>
            <p:nvPr/>
          </p:nvGrpSpPr>
          <p:grpSpPr>
            <a:xfrm>
              <a:off x="2122482" y="1442332"/>
              <a:ext cx="603100" cy="595086"/>
              <a:chOff x="2303475" y="1308981"/>
              <a:chExt cx="637354" cy="628884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6C596C8-EBD1-7D72-2021-6E5AC0CE9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3475" y="1308981"/>
                <a:ext cx="637354" cy="62888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F225FCD-B9CC-DE94-E48F-42AE10D260BD}"/>
                  </a:ext>
                </a:extLst>
              </p:cNvPr>
              <p:cNvSpPr/>
              <p:nvPr/>
            </p:nvSpPr>
            <p:spPr>
              <a:xfrm>
                <a:off x="2484120" y="1472558"/>
                <a:ext cx="160020" cy="257182"/>
              </a:xfrm>
              <a:prstGeom prst="rect">
                <a:avLst/>
              </a:prstGeom>
              <a:solidFill>
                <a:srgbClr val="DCDCDC"/>
              </a:solidFill>
              <a:ln>
                <a:solidFill>
                  <a:srgbClr val="DCDC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B180F77-4093-4FB2-300F-BCD52CB99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7644" y="1185000"/>
              <a:ext cx="891268" cy="9602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9F932A2-E2D5-C2F5-B057-F145B7341081}"/>
                    </a:ext>
                  </a:extLst>
                </p:cNvPr>
                <p:cNvSpPr txBox="1"/>
                <p:nvPr/>
              </p:nvSpPr>
              <p:spPr>
                <a:xfrm>
                  <a:off x="1877675" y="1175459"/>
                  <a:ext cx="903844" cy="2440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𝟑𝟐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𝟑𝟐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1100" b="1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9F932A2-E2D5-C2F5-B057-F145B73410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7675" y="1175459"/>
                  <a:ext cx="903844" cy="2440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14AE5F0-8064-9BE7-012A-AF0323FFB7C1}"/>
                    </a:ext>
                  </a:extLst>
                </p:cNvPr>
                <p:cNvSpPr txBox="1"/>
                <p:nvPr/>
              </p:nvSpPr>
              <p:spPr>
                <a:xfrm>
                  <a:off x="9111957" y="1158624"/>
                  <a:ext cx="903844" cy="2440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𝟑𝟐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𝟑𝟐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1100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14AE5F0-8064-9BE7-012A-AF0323FFB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1957" y="1158624"/>
                  <a:ext cx="903844" cy="24404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4A7ECA8-27E0-5BE2-D291-8B36A6AA550D}"/>
              </a:ext>
            </a:extLst>
          </p:cNvPr>
          <p:cNvGrpSpPr/>
          <p:nvPr/>
        </p:nvGrpSpPr>
        <p:grpSpPr>
          <a:xfrm>
            <a:off x="337887" y="3481889"/>
            <a:ext cx="5376178" cy="2170994"/>
            <a:chOff x="220020" y="3394928"/>
            <a:chExt cx="5376178" cy="2170994"/>
          </a:xfrm>
          <a:solidFill>
            <a:srgbClr val="FFFFFF"/>
          </a:solidFill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F86837E-4D89-B929-B9B0-6E1BCF5EBF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7147"/>
            <a:stretch/>
          </p:blipFill>
          <p:spPr>
            <a:xfrm>
              <a:off x="220020" y="3677699"/>
              <a:ext cx="5376178" cy="1734335"/>
            </a:xfrm>
            <a:prstGeom prst="rect">
              <a:avLst/>
            </a:prstGeom>
            <a:grpFill/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B1E5AA3-C884-D7EC-9A11-F23D5125E14C}"/>
                </a:ext>
              </a:extLst>
            </p:cNvPr>
            <p:cNvSpPr txBox="1"/>
            <p:nvPr/>
          </p:nvSpPr>
          <p:spPr>
            <a:xfrm>
              <a:off x="563044" y="3394928"/>
              <a:ext cx="4690130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NN output is the solution of a PDE discretized by FEM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EB440C-B607-AED9-A394-C272DB58EE88}"/>
                </a:ext>
              </a:extLst>
            </p:cNvPr>
            <p:cNvSpPr txBox="1"/>
            <p:nvPr/>
          </p:nvSpPr>
          <p:spPr>
            <a:xfrm>
              <a:off x="418627" y="5258145"/>
              <a:ext cx="497896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Canters of pixels are a nodes in the FEM mesh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434848-D598-FA77-F1EF-5A88A5BD8C09}"/>
              </a:ext>
            </a:extLst>
          </p:cNvPr>
          <p:cNvGrpSpPr/>
          <p:nvPr/>
        </p:nvGrpSpPr>
        <p:grpSpPr>
          <a:xfrm>
            <a:off x="5777853" y="3481889"/>
            <a:ext cx="6318974" cy="2433300"/>
            <a:chOff x="5767693" y="3508422"/>
            <a:chExt cx="6318974" cy="24333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FEE9EF-9140-A35C-7FA9-490E6D490FB6}"/>
                </a:ext>
              </a:extLst>
            </p:cNvPr>
            <p:cNvSpPr txBox="1"/>
            <p:nvPr/>
          </p:nvSpPr>
          <p:spPr>
            <a:xfrm>
              <a:off x="5767693" y="3508422"/>
              <a:ext cx="6318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Label-free Loss function is based on residual of a PDE discretized by FEM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C7D095F-FCD3-11D5-74BD-D024A9BA570A}"/>
                </a:ext>
              </a:extLst>
            </p:cNvPr>
            <p:cNvGrpSpPr/>
            <p:nvPr/>
          </p:nvGrpSpPr>
          <p:grpSpPr>
            <a:xfrm>
              <a:off x="6010401" y="3949582"/>
              <a:ext cx="5833552" cy="1992140"/>
              <a:chOff x="6010401" y="3769273"/>
              <a:chExt cx="5833552" cy="199214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DA3AEC8-8D82-92AD-C852-FCEAD3FFA9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4396"/>
              <a:stretch/>
            </p:blipFill>
            <p:spPr>
              <a:xfrm>
                <a:off x="6010401" y="3891311"/>
                <a:ext cx="5833552" cy="1870102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85273B9-CF14-FFFE-CE5D-A5C807EB4326}"/>
                  </a:ext>
                </a:extLst>
              </p:cNvPr>
              <p:cNvSpPr/>
              <p:nvPr/>
            </p:nvSpPr>
            <p:spPr>
              <a:xfrm>
                <a:off x="10119360" y="3769273"/>
                <a:ext cx="1724593" cy="441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3642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5368FB-0410-9129-FDBF-9BA9F2D0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731"/>
            <a:ext cx="10515600" cy="690943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ML-PDE: Simplified loss function using FEM (project part 1)</a:t>
            </a:r>
            <a:endParaRPr lang="en-US" sz="3200" b="1" dirty="0"/>
          </a:p>
        </p:txBody>
      </p:sp>
      <p:pic>
        <p:nvPicPr>
          <p:cNvPr id="2" name="Picture 2" descr="4-node element shape functions based on Lagrange polynomials | Download  Scientific Diagram">
            <a:extLst>
              <a:ext uri="{FF2B5EF4-FFF2-40B4-BE49-F238E27FC236}">
                <a16:creationId xmlns:a16="http://schemas.microsoft.com/office/drawing/2014/main" id="{D638D36D-2C4E-6300-98AB-31397A595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6"/>
          <a:stretch/>
        </p:blipFill>
        <p:spPr bwMode="auto">
          <a:xfrm>
            <a:off x="4812438" y="4387062"/>
            <a:ext cx="3791680" cy="182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54">
            <a:extLst>
              <a:ext uri="{FF2B5EF4-FFF2-40B4-BE49-F238E27FC236}">
                <a16:creationId xmlns:a16="http://schemas.microsoft.com/office/drawing/2014/main" id="{CED16BF3-D319-C884-843D-4AEB7CF923C6}"/>
              </a:ext>
            </a:extLst>
          </p:cNvPr>
          <p:cNvSpPr txBox="1"/>
          <p:nvPr/>
        </p:nvSpPr>
        <p:spPr>
          <a:xfrm>
            <a:off x="212471" y="6446867"/>
            <a:ext cx="11928910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Element image from </a:t>
            </a:r>
            <a:br>
              <a:rPr lang="en-US" sz="105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https://www.researchgate.net/publication/322932020_Numerical_results_quality_in_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dependence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_on_abaqus_plane_stress_elements_type_in_big_displacements_compression_test</a:t>
            </a:r>
            <a:endParaRPr lang="en-US" sz="1050" spc="-25" dirty="0">
              <a:solidFill>
                <a:schemeClr val="bg2">
                  <a:lumMod val="5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CDB0C0-3EC0-5C69-7A77-AEFDCD5C3DB6}"/>
              </a:ext>
            </a:extLst>
          </p:cNvPr>
          <p:cNvGrpSpPr/>
          <p:nvPr/>
        </p:nvGrpSpPr>
        <p:grpSpPr>
          <a:xfrm>
            <a:off x="1985521" y="1178162"/>
            <a:ext cx="1991950" cy="1834317"/>
            <a:chOff x="494778" y="3724724"/>
            <a:chExt cx="1939487" cy="178600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C4D9E7-2EE4-105C-8D00-4EC28B06A995}"/>
                </a:ext>
              </a:extLst>
            </p:cNvPr>
            <p:cNvSpPr/>
            <p:nvPr/>
          </p:nvSpPr>
          <p:spPr>
            <a:xfrm>
              <a:off x="702563" y="3724724"/>
              <a:ext cx="1523916" cy="152391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BCD48BA-4AC6-E7B3-848A-D52921EEB298}"/>
                </a:ext>
              </a:extLst>
            </p:cNvPr>
            <p:cNvSpPr/>
            <p:nvPr/>
          </p:nvSpPr>
          <p:spPr>
            <a:xfrm>
              <a:off x="702563" y="3724724"/>
              <a:ext cx="211388" cy="15239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E7C346-AB7E-F51D-C0FA-2DC870BBA6F9}"/>
                </a:ext>
              </a:extLst>
            </p:cNvPr>
            <p:cNvSpPr/>
            <p:nvPr/>
          </p:nvSpPr>
          <p:spPr>
            <a:xfrm>
              <a:off x="2015090" y="3724725"/>
              <a:ext cx="211389" cy="152391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B9A3EEF-C144-272E-9798-F8342659D401}"/>
                    </a:ext>
                  </a:extLst>
                </p:cNvPr>
                <p:cNvSpPr txBox="1"/>
                <p:nvPr/>
              </p:nvSpPr>
              <p:spPr>
                <a:xfrm>
                  <a:off x="1121682" y="4332791"/>
                  <a:ext cx="712218" cy="2996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/>
                    <a:t>(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=−2)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B9A3EEF-C144-272E-9798-F8342659D4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682" y="4332791"/>
                  <a:ext cx="712218" cy="299671"/>
                </a:xfrm>
                <a:prstGeom prst="rect">
                  <a:avLst/>
                </a:prstGeom>
                <a:blipFill>
                  <a:blip r:embed="rId3"/>
                  <a:stretch>
                    <a:fillRect l="-2500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202658C-2F65-1160-83D1-32643EAE46F3}"/>
                    </a:ext>
                  </a:extLst>
                </p:cNvPr>
                <p:cNvSpPr txBox="1"/>
                <p:nvPr/>
              </p:nvSpPr>
              <p:spPr>
                <a:xfrm>
                  <a:off x="1795404" y="5211060"/>
                  <a:ext cx="638861" cy="2996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(&gt;0)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202658C-2F65-1160-83D1-32643EAE4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404" y="5211060"/>
                  <a:ext cx="638861" cy="299671"/>
                </a:xfrm>
                <a:prstGeom prst="rect">
                  <a:avLst/>
                </a:prstGeom>
                <a:blipFill>
                  <a:blip r:embed="rId4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E467615-57FE-63E7-41F6-1245D76A73CD}"/>
                    </a:ext>
                  </a:extLst>
                </p:cNvPr>
                <p:cNvSpPr txBox="1"/>
                <p:nvPr/>
              </p:nvSpPr>
              <p:spPr>
                <a:xfrm>
                  <a:off x="494778" y="5203295"/>
                  <a:ext cx="638861" cy="2996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(=0)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E467615-57FE-63E7-41F6-1245D76A7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778" y="5203295"/>
                  <a:ext cx="638861" cy="299671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4A0804B-30D2-8ABE-5DC8-559E96C07D4D}"/>
              </a:ext>
            </a:extLst>
          </p:cNvPr>
          <p:cNvSpPr txBox="1"/>
          <p:nvPr/>
        </p:nvSpPr>
        <p:spPr>
          <a:xfrm>
            <a:off x="329273" y="1638135"/>
            <a:ext cx="1808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NN Input </a:t>
            </a:r>
            <a:br>
              <a:rPr lang="en-US" b="1" dirty="0"/>
            </a:br>
            <a:r>
              <a:rPr lang="en-US" b="1" dirty="0"/>
              <a:t>image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EC48CE-CEC3-3131-62B6-8B84AC7648E0}"/>
              </a:ext>
            </a:extLst>
          </p:cNvPr>
          <p:cNvSpPr txBox="1"/>
          <p:nvPr/>
        </p:nvSpPr>
        <p:spPr>
          <a:xfrm>
            <a:off x="670150" y="3726903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NN output</a:t>
            </a:r>
            <a:br>
              <a:rPr lang="en-US" b="1" dirty="0"/>
            </a:br>
            <a:r>
              <a:rPr lang="en-US" b="1" dirty="0"/>
              <a:t>(PDE solution)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146DCC-3256-9C29-82C2-BB7D156EBFD1}"/>
              </a:ext>
            </a:extLst>
          </p:cNvPr>
          <p:cNvSpPr/>
          <p:nvPr/>
        </p:nvSpPr>
        <p:spPr>
          <a:xfrm>
            <a:off x="2198926" y="3328229"/>
            <a:ext cx="1565138" cy="1565137"/>
          </a:xfrm>
          <a:prstGeom prst="rect">
            <a:avLst/>
          </a:prstGeom>
          <a:solidFill>
            <a:srgbClr val="C8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7534A99-689B-3D3B-7425-BE4437AF4225}"/>
              </a:ext>
            </a:extLst>
          </p:cNvPr>
          <p:cNvGrpSpPr/>
          <p:nvPr/>
        </p:nvGrpSpPr>
        <p:grpSpPr>
          <a:xfrm>
            <a:off x="5422185" y="2119808"/>
            <a:ext cx="1844859" cy="1861720"/>
            <a:chOff x="4657016" y="2343569"/>
            <a:chExt cx="1844859" cy="1861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252DB0-A5B3-2B41-0434-440FE6F10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1085" t="26402" r="2553" b="36681"/>
            <a:stretch/>
          </p:blipFill>
          <p:spPr>
            <a:xfrm>
              <a:off x="4713931" y="2448532"/>
              <a:ext cx="1727237" cy="1725623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B3A2A11-47D6-1239-0CB7-88123F15A3DF}"/>
                </a:ext>
              </a:extLst>
            </p:cNvPr>
            <p:cNvSpPr/>
            <p:nvPr/>
          </p:nvSpPr>
          <p:spPr>
            <a:xfrm>
              <a:off x="4657016" y="2343571"/>
              <a:ext cx="359048" cy="1861718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D3E3B83-D729-CEA9-91CE-A52FB73DFE89}"/>
                </a:ext>
              </a:extLst>
            </p:cNvPr>
            <p:cNvSpPr/>
            <p:nvPr/>
          </p:nvSpPr>
          <p:spPr>
            <a:xfrm>
              <a:off x="5016063" y="2343569"/>
              <a:ext cx="1122401" cy="1861718"/>
            </a:xfrm>
            <a:prstGeom prst="rect">
              <a:avLst/>
            </a:prstGeom>
            <a:solidFill>
              <a:srgbClr val="C8C8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FA02606-32CC-7778-980B-D2B0BA835FE0}"/>
                </a:ext>
              </a:extLst>
            </p:cNvPr>
            <p:cNvSpPr/>
            <p:nvPr/>
          </p:nvSpPr>
          <p:spPr>
            <a:xfrm>
              <a:off x="6138465" y="2343569"/>
              <a:ext cx="363410" cy="1861718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72430A7-6280-A383-42DC-EBED3112444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764064" y="1960732"/>
            <a:ext cx="1351319" cy="102222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00629A6-3460-CE8B-017E-D1B694C857F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3764064" y="3122426"/>
            <a:ext cx="1351319" cy="98837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230564A-F887-0091-FD97-D3320935DDFB}"/>
              </a:ext>
            </a:extLst>
          </p:cNvPr>
          <p:cNvGrpSpPr/>
          <p:nvPr/>
        </p:nvGrpSpPr>
        <p:grpSpPr>
          <a:xfrm>
            <a:off x="8979176" y="2127471"/>
            <a:ext cx="1122401" cy="1861718"/>
            <a:chOff x="5027127" y="2343569"/>
            <a:chExt cx="1122401" cy="1861718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ABF523D-5D4D-2174-FBD1-63551799F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1085" t="26402" r="10277" b="36681"/>
            <a:stretch/>
          </p:blipFill>
          <p:spPr>
            <a:xfrm>
              <a:off x="5117181" y="2442750"/>
              <a:ext cx="911814" cy="1725623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EFC842D-3A81-F3A9-1F0B-938448D200DD}"/>
                </a:ext>
              </a:extLst>
            </p:cNvPr>
            <p:cNvSpPr/>
            <p:nvPr/>
          </p:nvSpPr>
          <p:spPr>
            <a:xfrm>
              <a:off x="5027127" y="2343569"/>
              <a:ext cx="1122401" cy="1861718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7DE3EBF-1795-89A8-8D45-885668386B47}"/>
              </a:ext>
            </a:extLst>
          </p:cNvPr>
          <p:cNvCxnSpPr>
            <a:cxnSpLocks/>
          </p:cNvCxnSpPr>
          <p:nvPr/>
        </p:nvCxnSpPr>
        <p:spPr>
          <a:xfrm>
            <a:off x="7518554" y="3050667"/>
            <a:ext cx="1240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B5CE7FD-5A07-0EEA-F2A2-4D9502AD4540}"/>
              </a:ext>
            </a:extLst>
          </p:cNvPr>
          <p:cNvSpPr txBox="1"/>
          <p:nvPr/>
        </p:nvSpPr>
        <p:spPr>
          <a:xfrm>
            <a:off x="8842813" y="1708549"/>
            <a:ext cx="139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 residual</a:t>
            </a:r>
          </a:p>
        </p:txBody>
      </p:sp>
    </p:spTree>
    <p:extLst>
      <p:ext uri="{BB962C8B-B14F-4D97-AF65-F5344CB8AC3E}">
        <p14:creationId xmlns:p14="http://schemas.microsoft.com/office/powerpoint/2010/main" val="1467320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Sample results</a:t>
            </a:r>
            <a:endParaRPr lang="en-US" sz="32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23836E-B746-832B-A5D2-06A82A7EB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39690"/>
            <a:ext cx="4874928" cy="240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066CBD5-0895-785E-77C6-875F18953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861" y="1239690"/>
            <a:ext cx="4874928" cy="240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476D61-BC01-4456-B188-1FF48D748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642530"/>
            <a:ext cx="4874928" cy="240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81A9572-4659-2AE8-BD03-DC0244082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861" y="3642530"/>
            <a:ext cx="4874928" cy="240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2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064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Neural Network Representation</a:t>
            </a:r>
            <a:endParaRPr lang="en-US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C6A4A2-E6C6-89FC-724D-F000842F6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4" y="1665823"/>
            <a:ext cx="4799650" cy="37921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850848-65F2-E2DE-8296-7EF120E55B53}"/>
              </a:ext>
            </a:extLst>
          </p:cNvPr>
          <p:cNvSpPr txBox="1"/>
          <p:nvPr/>
        </p:nvSpPr>
        <p:spPr>
          <a:xfrm>
            <a:off x="720434" y="1204946"/>
            <a:ext cx="3658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Simplest case: 1-Layer NN</a:t>
            </a:r>
          </a:p>
        </p:txBody>
      </p:sp>
      <p:sp>
        <p:nvSpPr>
          <p:cNvPr id="3" name="object 54">
            <a:extLst>
              <a:ext uri="{FF2B5EF4-FFF2-40B4-BE49-F238E27FC236}">
                <a16:creationId xmlns:a16="http://schemas.microsoft.com/office/drawing/2014/main" id="{F6AD6C04-7C38-9123-228F-7499D94A40D0}"/>
              </a:ext>
            </a:extLst>
          </p:cNvPr>
          <p:cNvSpPr txBox="1"/>
          <p:nvPr/>
        </p:nvSpPr>
        <p:spPr>
          <a:xfrm>
            <a:off x="122242" y="6609308"/>
            <a:ext cx="3021908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s by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DeepLearning.AI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Andrew </a:t>
            </a:r>
            <a:r>
              <a:rPr sz="1050" spc="-2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lang="en-US" sz="1050" spc="-25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AA3EFF-30DC-D2CE-EFEA-0E1671D53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107" y="652975"/>
            <a:ext cx="4239108" cy="581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48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Supervised vs unsupervised learning</a:t>
            </a:r>
            <a:endParaRPr lang="en-US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849870-ABBA-DDC1-0C2C-11C10E1DB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519" y="1135888"/>
            <a:ext cx="5104499" cy="4704080"/>
          </a:xfrm>
          <a:prstGeom prst="rect">
            <a:avLst/>
          </a:prstGeom>
        </p:spPr>
      </p:pic>
      <p:sp>
        <p:nvSpPr>
          <p:cNvPr id="15" name="object 54">
            <a:extLst>
              <a:ext uri="{FF2B5EF4-FFF2-40B4-BE49-F238E27FC236}">
                <a16:creationId xmlns:a16="http://schemas.microsoft.com/office/drawing/2014/main" id="{433D3475-61E1-D5F5-34A9-6056F76DB626}"/>
              </a:ext>
            </a:extLst>
          </p:cNvPr>
          <p:cNvSpPr txBox="1"/>
          <p:nvPr/>
        </p:nvSpPr>
        <p:spPr>
          <a:xfrm>
            <a:off x="427682" y="6224228"/>
            <a:ext cx="4766110" cy="671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Images from</a:t>
            </a:r>
          </a:p>
          <a:p>
            <a:pPr marL="12700">
              <a:spcBef>
                <a:spcPts val="100"/>
              </a:spcBef>
            </a:pP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https://doi.org/10.1186/s12052-021-00147-x</a:t>
            </a:r>
            <a:b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</a:b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Classificationhttps://www.altexsoft.com/blog/unsupervised-machine-learning/</a:t>
            </a:r>
            <a:b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</a:br>
            <a:endParaRPr lang="en-US" sz="1050" spc="-25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A75201-CE4B-3447-92FC-1EA3FB3D655E}"/>
              </a:ext>
            </a:extLst>
          </p:cNvPr>
          <p:cNvGrpSpPr/>
          <p:nvPr/>
        </p:nvGrpSpPr>
        <p:grpSpPr>
          <a:xfrm>
            <a:off x="6865701" y="1066114"/>
            <a:ext cx="4177106" cy="4542438"/>
            <a:chOff x="6609571" y="974247"/>
            <a:chExt cx="4664981" cy="50729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9E65F8A-89F6-1B71-ED83-152008FE3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9571" y="1416304"/>
              <a:ext cx="4664981" cy="463092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E22656-38DA-1A38-8E02-8A70AC963D17}"/>
                </a:ext>
              </a:extLst>
            </p:cNvPr>
            <p:cNvSpPr txBox="1"/>
            <p:nvPr/>
          </p:nvSpPr>
          <p:spPr>
            <a:xfrm>
              <a:off x="7248143" y="974247"/>
              <a:ext cx="1255022" cy="412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FE9E96-CCED-3380-EE23-41E0FC94F942}"/>
                </a:ext>
              </a:extLst>
            </p:cNvPr>
            <p:cNvSpPr txBox="1"/>
            <p:nvPr/>
          </p:nvSpPr>
          <p:spPr>
            <a:xfrm>
              <a:off x="9552431" y="974247"/>
              <a:ext cx="1569459" cy="412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9768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Classification metrics</a:t>
            </a:r>
            <a:endParaRPr lang="en-US" sz="3200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00E160-76F2-6CB0-F474-22ED4577BB69}"/>
              </a:ext>
            </a:extLst>
          </p:cNvPr>
          <p:cNvGrpSpPr/>
          <p:nvPr/>
        </p:nvGrpSpPr>
        <p:grpSpPr>
          <a:xfrm>
            <a:off x="6192456" y="398954"/>
            <a:ext cx="5408012" cy="6088166"/>
            <a:chOff x="920875" y="1039227"/>
            <a:chExt cx="4726494" cy="53209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6BEB86-A12D-AE29-6269-C8538FDFC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875" y="1039227"/>
              <a:ext cx="4276344" cy="268248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D0CD73-66AC-DBD8-2019-A75AE4C8B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0839" y="3859416"/>
              <a:ext cx="4296530" cy="2500744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B8B956-3EBA-4662-8E54-A6125E7E334E}"/>
              </a:ext>
            </a:extLst>
          </p:cNvPr>
          <p:cNvGrpSpPr/>
          <p:nvPr/>
        </p:nvGrpSpPr>
        <p:grpSpPr>
          <a:xfrm>
            <a:off x="635874" y="758286"/>
            <a:ext cx="5223149" cy="5424902"/>
            <a:chOff x="635874" y="907862"/>
            <a:chExt cx="5223149" cy="542490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3F159F5-B3DC-696D-C20F-EB7970D3BA1C}"/>
                </a:ext>
              </a:extLst>
            </p:cNvPr>
            <p:cNvGrpSpPr/>
            <p:nvPr/>
          </p:nvGrpSpPr>
          <p:grpSpPr>
            <a:xfrm>
              <a:off x="635874" y="907862"/>
              <a:ext cx="5223149" cy="5424902"/>
              <a:chOff x="511947" y="1064779"/>
              <a:chExt cx="5121911" cy="531975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D050978C-47FD-272B-732E-9EA7980E7B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947" y="1064779"/>
                <a:ext cx="4019744" cy="2063512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5F8FE41-EFB1-6AC8-3D0D-D27A190D4AE5}"/>
                  </a:ext>
                </a:extLst>
              </p:cNvPr>
              <p:cNvGrpSpPr/>
              <p:nvPr/>
            </p:nvGrpSpPr>
            <p:grpSpPr>
              <a:xfrm>
                <a:off x="837164" y="3426335"/>
                <a:ext cx="4796694" cy="2958200"/>
                <a:chOff x="837164" y="3426335"/>
                <a:chExt cx="4796694" cy="2958200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BFA89CF5-89BE-4611-437D-758E3BCF1B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7164" y="3426335"/>
                  <a:ext cx="4796694" cy="2271537"/>
                </a:xfrm>
                <a:prstGeom prst="rect">
                  <a:avLst/>
                </a:prstGeom>
              </p:spPr>
            </p:pic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334B216C-7CDD-F166-0945-9F997336F02C}"/>
                    </a:ext>
                  </a:extLst>
                </p:cNvPr>
                <p:cNvGrpSpPr/>
                <p:nvPr/>
              </p:nvGrpSpPr>
              <p:grpSpPr>
                <a:xfrm>
                  <a:off x="943100" y="5731302"/>
                  <a:ext cx="2962474" cy="653233"/>
                  <a:chOff x="608919" y="5682478"/>
                  <a:chExt cx="2660708" cy="586693"/>
                </a:xfrm>
              </p:grpSpPr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21599F12-4966-3877-988A-382586694C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sharpenSoften amount="35000"/>
                            </a14:imgEffect>
                          </a14:imgLayer>
                        </a14:imgProps>
                      </a:ext>
                    </a:extLst>
                  </a:blip>
                  <a:srcRect r="71411"/>
                  <a:stretch/>
                </p:blipFill>
                <p:spPr>
                  <a:xfrm>
                    <a:off x="608919" y="5682481"/>
                    <a:ext cx="905060" cy="586690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F8809474-8D79-F946-59B0-DAAB650877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sharpenSoften amount="59000"/>
                            </a14:imgEffect>
                          </a14:imgLayer>
                        </a14:imgProps>
                      </a:ext>
                    </a:extLst>
                  </a:blip>
                  <a:srcRect l="44544"/>
                  <a:stretch/>
                </p:blipFill>
                <p:spPr>
                  <a:xfrm>
                    <a:off x="1513979" y="5682478"/>
                    <a:ext cx="1755648" cy="586690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8C6F1D-0B47-F5DE-129A-41BB3A36E46E}"/>
                </a:ext>
              </a:extLst>
            </p:cNvPr>
            <p:cNvSpPr txBox="1"/>
            <p:nvPr/>
          </p:nvSpPr>
          <p:spPr>
            <a:xfrm>
              <a:off x="2434917" y="2930290"/>
              <a:ext cx="1458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Confusion matrix</a:t>
              </a:r>
            </a:p>
          </p:txBody>
        </p:sp>
      </p:grpSp>
      <p:sp>
        <p:nvSpPr>
          <p:cNvPr id="36" name="object 54">
            <a:extLst>
              <a:ext uri="{FF2B5EF4-FFF2-40B4-BE49-F238E27FC236}">
                <a16:creationId xmlns:a16="http://schemas.microsoft.com/office/drawing/2014/main" id="{FD9EC0BA-2D3D-104A-B4EF-8F914C5EB489}"/>
              </a:ext>
            </a:extLst>
          </p:cNvPr>
          <p:cNvSpPr txBox="1"/>
          <p:nvPr/>
        </p:nvSpPr>
        <p:spPr>
          <a:xfrm>
            <a:off x="228506" y="6487120"/>
            <a:ext cx="518215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100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7-Regular"/>
              </a:rPr>
              <a:t>Content from Super VIP </a:t>
            </a:r>
            <a:r>
              <a:rPr lang="en-US" sz="100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17-Regular"/>
              </a:rPr>
              <a:t>Cheatsheet</a:t>
            </a:r>
            <a:r>
              <a:rPr lang="en-US" sz="100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7-Regular"/>
              </a:rPr>
              <a:t>: Deep Learning, </a:t>
            </a:r>
            <a:r>
              <a:rPr lang="en-US" sz="100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Afshine</a:t>
            </a:r>
            <a:r>
              <a:rPr lang="en-US" sz="100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 </a:t>
            </a:r>
            <a:r>
              <a:rPr lang="en-US" sz="100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Amidi</a:t>
            </a:r>
            <a:r>
              <a:rPr lang="en-US" sz="100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 </a:t>
            </a:r>
            <a:r>
              <a:rPr lang="en-US" sz="100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and </a:t>
            </a:r>
            <a:r>
              <a:rPr lang="en-US" sz="100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Shervine</a:t>
            </a:r>
            <a:r>
              <a:rPr lang="en-US" sz="100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 </a:t>
            </a:r>
            <a:r>
              <a:rPr lang="en-US" sz="100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Amidi</a:t>
            </a:r>
            <a:r>
              <a:rPr lang="en-US" sz="100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, </a:t>
            </a:r>
            <a:r>
              <a:rPr lang="en-US" sz="100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2018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Images form https://levity.ai/blog/precision-vs-recall</a:t>
            </a:r>
            <a:endParaRPr lang="en-US" sz="700" i="0" u="none" strike="noStrike" baseline="0" dirty="0">
              <a:solidFill>
                <a:schemeClr val="tx1">
                  <a:lumMod val="65000"/>
                  <a:lumOff val="35000"/>
                </a:schemeClr>
              </a:solidFill>
              <a:latin typeface="LMRoman12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18762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EA63D533-5F18-ABB7-8401-A204CFD9287F}"/>
              </a:ext>
            </a:extLst>
          </p:cNvPr>
          <p:cNvGrpSpPr/>
          <p:nvPr/>
        </p:nvGrpSpPr>
        <p:grpSpPr>
          <a:xfrm>
            <a:off x="8456920" y="949710"/>
            <a:ext cx="2718938" cy="1609212"/>
            <a:chOff x="7519294" y="1202526"/>
            <a:chExt cx="2718938" cy="160921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169953D-340D-1556-7669-66EB55471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57" b="7179"/>
            <a:stretch/>
          </p:blipFill>
          <p:spPr>
            <a:xfrm>
              <a:off x="7519294" y="1202526"/>
              <a:ext cx="2718938" cy="132992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679C8D-DC9E-9B1D-A039-F9F4AEB8474E}"/>
                </a:ext>
              </a:extLst>
            </p:cNvPr>
            <p:cNvSpPr txBox="1"/>
            <p:nvPr/>
          </p:nvSpPr>
          <p:spPr>
            <a:xfrm>
              <a:off x="8952772" y="2502295"/>
              <a:ext cx="6880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dirty="0"/>
                <a:t>Development</a:t>
              </a:r>
              <a:br>
                <a:rPr lang="en-US" sz="700" b="1" dirty="0"/>
              </a:br>
              <a:r>
                <a:rPr lang="en-US" sz="700" b="1" dirty="0"/>
                <a:t> set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BADD852-6FE5-3AAE-39FF-95EBC654E30D}"/>
                </a:ext>
              </a:extLst>
            </p:cNvPr>
            <p:cNvSpPr txBox="1"/>
            <p:nvPr/>
          </p:nvSpPr>
          <p:spPr>
            <a:xfrm>
              <a:off x="9640782" y="2503961"/>
              <a:ext cx="4860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/>
                <a:t>Unseen </a:t>
              </a:r>
              <a:br>
                <a:rPr lang="en-US" sz="700" b="1" dirty="0"/>
              </a:br>
              <a:r>
                <a:rPr lang="en-US" sz="700" b="1" dirty="0"/>
                <a:t>set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E301F655-B822-D16D-F3A8-91443F2D76C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7262690" y="3746830"/>
            <a:ext cx="3369244" cy="2369646"/>
          </a:xfrm>
          <a:prstGeom prst="rect">
            <a:avLst/>
          </a:prstGeom>
        </p:spPr>
      </p:pic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Model diagnostics</a:t>
            </a:r>
            <a:endParaRPr lang="en-US" sz="3200" b="1" dirty="0"/>
          </a:p>
        </p:txBody>
      </p:sp>
      <p:sp>
        <p:nvSpPr>
          <p:cNvPr id="2" name="object 54">
            <a:extLst>
              <a:ext uri="{FF2B5EF4-FFF2-40B4-BE49-F238E27FC236}">
                <a16:creationId xmlns:a16="http://schemas.microsoft.com/office/drawing/2014/main" id="{D8C4132A-9B2E-940E-36EA-EB869A9BAC84}"/>
              </a:ext>
            </a:extLst>
          </p:cNvPr>
          <p:cNvSpPr txBox="1"/>
          <p:nvPr/>
        </p:nvSpPr>
        <p:spPr>
          <a:xfrm>
            <a:off x="288823" y="6633312"/>
            <a:ext cx="8504657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800" i="0" u="none" strike="noStrike" baseline="0" dirty="0">
                <a:solidFill>
                  <a:schemeClr val="bg2">
                    <a:lumMod val="50000"/>
                  </a:schemeClr>
                </a:solidFill>
                <a:latin typeface="LMRoman17-Regular"/>
              </a:rPr>
              <a:t>Content from Super VIP </a:t>
            </a:r>
            <a:r>
              <a:rPr lang="en-US" sz="800" i="0" u="none" strike="noStrike" baseline="0" dirty="0" err="1">
                <a:solidFill>
                  <a:schemeClr val="bg2">
                    <a:lumMod val="50000"/>
                  </a:schemeClr>
                </a:solidFill>
                <a:latin typeface="LMRoman17-Regular"/>
              </a:rPr>
              <a:t>Cheatsheet</a:t>
            </a:r>
            <a:r>
              <a:rPr lang="en-US" sz="800" i="0" u="none" strike="noStrike" baseline="0" dirty="0">
                <a:solidFill>
                  <a:schemeClr val="bg2">
                    <a:lumMod val="50000"/>
                  </a:schemeClr>
                </a:solidFill>
                <a:latin typeface="LMRoman17-Regular"/>
              </a:rPr>
              <a:t>: Deep Learning, </a:t>
            </a:r>
            <a:r>
              <a:rPr lang="en-US" sz="800" i="0" u="none" strike="noStrike" baseline="0" dirty="0" err="1">
                <a:solidFill>
                  <a:schemeClr val="bg2">
                    <a:lumMod val="50000"/>
                  </a:schemeClr>
                </a:solidFill>
                <a:latin typeface="LMRoman12-Regular"/>
              </a:rPr>
              <a:t>Afshine</a:t>
            </a:r>
            <a:r>
              <a:rPr lang="en-US" sz="800" i="0" u="none" strike="noStrike" baseline="0" dirty="0">
                <a:solidFill>
                  <a:schemeClr val="bg2">
                    <a:lumMod val="50000"/>
                  </a:schemeClr>
                </a:solidFill>
                <a:latin typeface="LMRoman12-Regular"/>
              </a:rPr>
              <a:t> </a:t>
            </a:r>
            <a:r>
              <a:rPr lang="en-US" sz="800" i="0" u="none" strike="noStrike" baseline="0" dirty="0" err="1">
                <a:solidFill>
                  <a:schemeClr val="bg2">
                    <a:lumMod val="50000"/>
                  </a:schemeClr>
                </a:solidFill>
                <a:latin typeface="LMRomanCaps10-Regular"/>
              </a:rPr>
              <a:t>Amidi</a:t>
            </a:r>
            <a:r>
              <a:rPr lang="en-US" sz="800" i="0" u="none" strike="noStrike" baseline="0" dirty="0">
                <a:solidFill>
                  <a:schemeClr val="bg2">
                    <a:lumMod val="50000"/>
                  </a:schemeClr>
                </a:solidFill>
                <a:latin typeface="LMRomanCaps10-Regular"/>
              </a:rPr>
              <a:t> </a:t>
            </a:r>
            <a:r>
              <a:rPr lang="en-US" sz="800" i="0" u="none" strike="noStrike" baseline="0" dirty="0">
                <a:solidFill>
                  <a:schemeClr val="bg2">
                    <a:lumMod val="50000"/>
                  </a:schemeClr>
                </a:solidFill>
                <a:latin typeface="LMRoman12-Regular"/>
              </a:rPr>
              <a:t>and </a:t>
            </a:r>
            <a:r>
              <a:rPr lang="en-US" sz="800" i="0" u="none" strike="noStrike" baseline="0" dirty="0" err="1">
                <a:solidFill>
                  <a:schemeClr val="bg2">
                    <a:lumMod val="50000"/>
                  </a:schemeClr>
                </a:solidFill>
                <a:latin typeface="LMRoman12-Regular"/>
              </a:rPr>
              <a:t>Shervine</a:t>
            </a:r>
            <a:r>
              <a:rPr lang="en-US" sz="800" i="0" u="none" strike="noStrike" baseline="0" dirty="0">
                <a:solidFill>
                  <a:schemeClr val="bg2">
                    <a:lumMod val="50000"/>
                  </a:schemeClr>
                </a:solidFill>
                <a:latin typeface="LMRoman12-Regular"/>
              </a:rPr>
              <a:t> </a:t>
            </a:r>
            <a:r>
              <a:rPr lang="en-US" sz="800" i="0" u="none" strike="noStrike" baseline="0" dirty="0" err="1">
                <a:solidFill>
                  <a:schemeClr val="bg2">
                    <a:lumMod val="50000"/>
                  </a:schemeClr>
                </a:solidFill>
                <a:latin typeface="LMRomanCaps10-Regular"/>
              </a:rPr>
              <a:t>Amidi</a:t>
            </a:r>
            <a:r>
              <a:rPr lang="en-US" sz="800" i="0" u="none" strike="noStrike" baseline="0" dirty="0">
                <a:solidFill>
                  <a:schemeClr val="bg2">
                    <a:lumMod val="50000"/>
                  </a:schemeClr>
                </a:solidFill>
                <a:latin typeface="LMRomanCaps10-Regular"/>
              </a:rPr>
              <a:t>, </a:t>
            </a:r>
            <a:r>
              <a:rPr lang="en-US" sz="800" i="0" u="none" strike="noStrike" baseline="0" dirty="0">
                <a:solidFill>
                  <a:schemeClr val="bg2">
                    <a:lumMod val="50000"/>
                  </a:schemeClr>
                </a:solidFill>
                <a:latin typeface="LMRoman12-Regular"/>
              </a:rPr>
              <a:t>2018  </a:t>
            </a:r>
            <a:r>
              <a:rPr lang="en-US" sz="800" i="0" strike="noStrike" dirty="0">
                <a:solidFill>
                  <a:schemeClr val="bg2">
                    <a:lumMod val="50000"/>
                  </a:schemeClr>
                </a:solidFill>
                <a:effectLst/>
                <a:latin typeface="Ubuntu"/>
              </a:rPr>
              <a:t>and  2019 slides by </a:t>
            </a:r>
            <a:r>
              <a:rPr lang="en-US" sz="8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/>
              </a:rPr>
              <a:t>Lex </a:t>
            </a:r>
            <a:r>
              <a:rPr lang="en-US" sz="8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Open Sans"/>
              </a:rPr>
              <a:t>Fridman</a:t>
            </a:r>
            <a:r>
              <a:rPr lang="en-US" sz="800" b="0" i="0" dirty="0">
                <a:solidFill>
                  <a:schemeClr val="bg2">
                    <a:lumMod val="50000"/>
                  </a:schemeClr>
                </a:solidFill>
                <a:effectLst/>
                <a:latin typeface="Open Sans"/>
              </a:rPr>
              <a:t> for </a:t>
            </a:r>
            <a:r>
              <a:rPr lang="en-US" sz="8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Ubuntu"/>
                <a:hlinkClick r:id="rId5" tooltip="MIT Deep Learning and Artificial Intelligence Lectur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 Deep Learning and Artificial Intelligence Lectures</a:t>
            </a:r>
            <a:endParaRPr lang="en-US" sz="800" i="0" u="none" strike="noStrike" baseline="0" dirty="0">
              <a:solidFill>
                <a:schemeClr val="bg2">
                  <a:lumMod val="50000"/>
                </a:schemeClr>
              </a:solidFill>
              <a:latin typeface="LMRoman12-Regula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291178-3971-946B-FC7E-167FCD7C0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89" y="845134"/>
            <a:ext cx="5431765" cy="5673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D0AB6-7E64-2840-A4CC-6A67B8CBF162}"/>
              </a:ext>
            </a:extLst>
          </p:cNvPr>
          <p:cNvSpPr txBox="1"/>
          <p:nvPr/>
        </p:nvSpPr>
        <p:spPr>
          <a:xfrm>
            <a:off x="6325519" y="2368714"/>
            <a:ext cx="5866481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Model diagnostics terminologies</a:t>
            </a:r>
            <a:endParaRPr lang="en-US" sz="1400" dirty="0"/>
          </a:p>
          <a:p>
            <a:r>
              <a:rPr lang="en-US" sz="1200" dirty="0"/>
              <a:t>“From a training standpoint”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Underfitting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Overfitting</a:t>
            </a:r>
          </a:p>
          <a:p>
            <a:r>
              <a:rPr lang="en-US" sz="1200" dirty="0"/>
              <a:t>“From a validation/testing standpoint”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High Bias: </a:t>
            </a:r>
            <a:r>
              <a:rPr lang="en-US" sz="1200" dirty="0"/>
              <a:t>large change in inputs results in a small change in model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High Variance: </a:t>
            </a:r>
            <a:r>
              <a:rPr lang="en-US" sz="1200" dirty="0"/>
              <a:t>small change in inputs results in a large change in model outputs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C01F74-5C7E-4FE4-9AE0-1DED91BACA0B}"/>
              </a:ext>
            </a:extLst>
          </p:cNvPr>
          <p:cNvSpPr txBox="1"/>
          <p:nvPr/>
        </p:nvSpPr>
        <p:spPr>
          <a:xfrm>
            <a:off x="6325519" y="6067125"/>
            <a:ext cx="5508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1" dirty="0"/>
              <a:t>Bias/variance tradeoff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LMRoman8-Regular"/>
              </a:rPr>
              <a:t>– The simpler the model, the higher the bias, and the more complex the model, the higher the variance (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LMRoman8-Regular"/>
              </a:rPr>
              <a:t>not necessary a tradeoff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LMRoman8-Regular"/>
              </a:rPr>
              <a:t>for DNNs)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279AE6-ABF6-00DA-F3BD-7BD6EB162E98}"/>
              </a:ext>
            </a:extLst>
          </p:cNvPr>
          <p:cNvSpPr txBox="1"/>
          <p:nvPr/>
        </p:nvSpPr>
        <p:spPr>
          <a:xfrm>
            <a:off x="6237361" y="596448"/>
            <a:ext cx="48977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Validation set is assumed to be a representative of the testing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Final model is tested on the 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unseen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test set.</a:t>
            </a:r>
          </a:p>
        </p:txBody>
      </p:sp>
    </p:spTree>
    <p:extLst>
      <p:ext uri="{BB962C8B-B14F-4D97-AF65-F5344CB8AC3E}">
        <p14:creationId xmlns:p14="http://schemas.microsoft.com/office/powerpoint/2010/main" val="1641096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Regularization</a:t>
            </a:r>
            <a:endParaRPr lang="en-US" sz="32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D3126E-5FE5-FAFB-5885-A7A7602FCE75}"/>
              </a:ext>
            </a:extLst>
          </p:cNvPr>
          <p:cNvSpPr txBox="1"/>
          <p:nvPr/>
        </p:nvSpPr>
        <p:spPr>
          <a:xfrm>
            <a:off x="932597" y="901522"/>
            <a:ext cx="1071804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Techniques for </a:t>
            </a:r>
            <a:r>
              <a:rPr lang="en-US" sz="2000" b="1" dirty="0"/>
              <a:t>avoiding the model to overfit data </a:t>
            </a:r>
            <a:r>
              <a:rPr lang="en-US" sz="2000" dirty="0"/>
              <a:t>and thus </a:t>
            </a:r>
            <a:r>
              <a:rPr lang="en-US" sz="2000" b="1" dirty="0"/>
              <a:t>dealing with high variance issues</a:t>
            </a:r>
            <a:r>
              <a:rPr lang="en-US" sz="2000" dirty="0"/>
              <a:t>.</a:t>
            </a:r>
            <a:endParaRPr lang="en-US" dirty="0"/>
          </a:p>
          <a:p>
            <a:pPr algn="l"/>
            <a:r>
              <a:rPr lang="en-US" dirty="0">
                <a:solidFill>
                  <a:srgbClr val="000000"/>
                </a:solidFill>
                <a:latin typeface="LMRoman8-Regular"/>
              </a:rPr>
              <a:t>Examples:</a:t>
            </a:r>
            <a:endParaRPr lang="en-US" sz="1800" b="0" i="0" u="none" strike="noStrike" baseline="0" dirty="0">
              <a:solidFill>
                <a:srgbClr val="000000"/>
              </a:solidFill>
              <a:latin typeface="LMRoman8-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LMRoman8-Regular"/>
              </a:rPr>
              <a:t>Early stoppage in model training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LMRoman8-Regular"/>
              </a:rPr>
              <a:t>Dropout in NNs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LMRoman8-Regular"/>
              </a:rPr>
              <a:t>Parameter/weight regularization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LMRoman8-Regular"/>
              </a:rPr>
              <a:t>Data augmentation</a:t>
            </a:r>
            <a:endParaRPr lang="en-US" sz="1800" b="0" i="0" u="none" strike="noStrike" baseline="0" dirty="0">
              <a:solidFill>
                <a:srgbClr val="000000"/>
              </a:solidFill>
              <a:latin typeface="LMRoman8-Regular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C84866-B891-EAD0-C52B-139FA3CEF094}"/>
              </a:ext>
            </a:extLst>
          </p:cNvPr>
          <p:cNvGrpSpPr/>
          <p:nvPr/>
        </p:nvGrpSpPr>
        <p:grpSpPr>
          <a:xfrm>
            <a:off x="7484204" y="1651503"/>
            <a:ext cx="3869596" cy="1459392"/>
            <a:chOff x="6115490" y="1500285"/>
            <a:chExt cx="3955263" cy="149170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1E75B86-AE3A-7E8C-4455-D6A821CE4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490" y="1500285"/>
              <a:ext cx="3955263" cy="12849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AD066B5-2523-2333-12AE-EEA5CF933A2C}"/>
                    </a:ext>
                  </a:extLst>
                </p:cNvPr>
                <p:cNvSpPr txBox="1"/>
                <p:nvPr/>
              </p:nvSpPr>
              <p:spPr>
                <a:xfrm>
                  <a:off x="6412992" y="2714987"/>
                  <a:ext cx="35658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Dropout: dropping out neurons with probability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AD066B5-2523-2333-12AE-EEA5CF933A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992" y="2714987"/>
                  <a:ext cx="3565848" cy="276999"/>
                </a:xfrm>
                <a:prstGeom prst="rect">
                  <a:avLst/>
                </a:prstGeom>
                <a:blipFill>
                  <a:blip r:embed="rId4"/>
                  <a:stretch>
                    <a:fillRect t="-2273" b="-20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B3225BF6-34CA-5973-EE1D-392B4C9C9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89" y="3198728"/>
            <a:ext cx="6376218" cy="3134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F283CA-BA60-4B6C-592B-BE89361D9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329" y="3815286"/>
            <a:ext cx="3860480" cy="161951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743FA6F-2BC4-617E-6FAA-EBD900D1E79E}"/>
              </a:ext>
            </a:extLst>
          </p:cNvPr>
          <p:cNvSpPr txBox="1"/>
          <p:nvPr/>
        </p:nvSpPr>
        <p:spPr>
          <a:xfrm>
            <a:off x="7775262" y="5677530"/>
            <a:ext cx="3954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1" i="0" u="none" strike="noStrike" baseline="0" dirty="0">
                <a:latin typeface="LMRoman8-Bold"/>
              </a:rPr>
              <a:t>Early stopping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LMRoman8-Regular"/>
              </a:rPr>
              <a:t>– Stop the training process as soon as the validation loss reaches a plateau or starts to increase.</a:t>
            </a:r>
            <a:endParaRPr 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01AF70-670A-9C45-5E00-BA19D3AC0525}"/>
              </a:ext>
            </a:extLst>
          </p:cNvPr>
          <p:cNvSpPr txBox="1"/>
          <p:nvPr/>
        </p:nvSpPr>
        <p:spPr>
          <a:xfrm>
            <a:off x="1679262" y="2866235"/>
            <a:ext cx="43618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u="none" strike="noStrike" baseline="0" dirty="0"/>
              <a:t>Main weight regularization techniques</a:t>
            </a:r>
            <a:endParaRPr lang="en-US" sz="1400" dirty="0"/>
          </a:p>
        </p:txBody>
      </p:sp>
      <p:sp>
        <p:nvSpPr>
          <p:cNvPr id="51" name="object 54">
            <a:extLst>
              <a:ext uri="{FF2B5EF4-FFF2-40B4-BE49-F238E27FC236}">
                <a16:creationId xmlns:a16="http://schemas.microsoft.com/office/drawing/2014/main" id="{E0BFC380-CE83-03FD-0FF1-7FDE997B93C4}"/>
              </a:ext>
            </a:extLst>
          </p:cNvPr>
          <p:cNvSpPr txBox="1"/>
          <p:nvPr/>
        </p:nvSpPr>
        <p:spPr>
          <a:xfrm>
            <a:off x="413791" y="6647421"/>
            <a:ext cx="518215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900" i="0" u="none" strike="noStrike" baseline="0" dirty="0">
                <a:solidFill>
                  <a:schemeClr val="bg2">
                    <a:lumMod val="50000"/>
                  </a:schemeClr>
                </a:solidFill>
                <a:latin typeface="LMRoman17-Regular"/>
              </a:rPr>
              <a:t>Content from Super VIP </a:t>
            </a:r>
            <a:r>
              <a:rPr lang="en-US" sz="900" i="0" u="none" strike="noStrike" baseline="0" dirty="0" err="1">
                <a:solidFill>
                  <a:schemeClr val="bg2">
                    <a:lumMod val="50000"/>
                  </a:schemeClr>
                </a:solidFill>
                <a:latin typeface="LMRoman17-Regular"/>
              </a:rPr>
              <a:t>Cheatsheet</a:t>
            </a:r>
            <a:r>
              <a:rPr lang="en-US" sz="900" i="0" u="none" strike="noStrike" baseline="0" dirty="0">
                <a:solidFill>
                  <a:schemeClr val="bg2">
                    <a:lumMod val="50000"/>
                  </a:schemeClr>
                </a:solidFill>
                <a:latin typeface="LMRoman17-Regular"/>
              </a:rPr>
              <a:t>: Deep Learning, </a:t>
            </a:r>
            <a:r>
              <a:rPr lang="en-US" sz="900" i="0" u="none" strike="noStrike" baseline="0" dirty="0" err="1">
                <a:solidFill>
                  <a:schemeClr val="bg2">
                    <a:lumMod val="50000"/>
                  </a:schemeClr>
                </a:solidFill>
                <a:latin typeface="LMRoman12-Regular"/>
              </a:rPr>
              <a:t>Afshine</a:t>
            </a:r>
            <a:r>
              <a:rPr lang="en-US" sz="900" i="0" u="none" strike="noStrike" baseline="0" dirty="0">
                <a:solidFill>
                  <a:schemeClr val="bg2">
                    <a:lumMod val="50000"/>
                  </a:schemeClr>
                </a:solidFill>
                <a:latin typeface="LMRoman12-Regular"/>
              </a:rPr>
              <a:t> </a:t>
            </a:r>
            <a:r>
              <a:rPr lang="en-US" sz="900" i="0" u="none" strike="noStrike" baseline="0" dirty="0" err="1">
                <a:solidFill>
                  <a:schemeClr val="bg2">
                    <a:lumMod val="50000"/>
                  </a:schemeClr>
                </a:solidFill>
                <a:latin typeface="LMRomanCaps10-Regular"/>
              </a:rPr>
              <a:t>Amidi</a:t>
            </a:r>
            <a:r>
              <a:rPr lang="en-US" sz="900" i="0" u="none" strike="noStrike" baseline="0" dirty="0">
                <a:solidFill>
                  <a:schemeClr val="bg2">
                    <a:lumMod val="50000"/>
                  </a:schemeClr>
                </a:solidFill>
                <a:latin typeface="LMRomanCaps10-Regular"/>
              </a:rPr>
              <a:t> </a:t>
            </a:r>
            <a:r>
              <a:rPr lang="en-US" sz="900" i="0" u="none" strike="noStrike" baseline="0" dirty="0">
                <a:solidFill>
                  <a:schemeClr val="bg2">
                    <a:lumMod val="50000"/>
                  </a:schemeClr>
                </a:solidFill>
                <a:latin typeface="LMRoman12-Regular"/>
              </a:rPr>
              <a:t>and </a:t>
            </a:r>
            <a:r>
              <a:rPr lang="en-US" sz="900" i="0" u="none" strike="noStrike" baseline="0" dirty="0" err="1">
                <a:solidFill>
                  <a:schemeClr val="bg2">
                    <a:lumMod val="50000"/>
                  </a:schemeClr>
                </a:solidFill>
                <a:latin typeface="LMRoman12-Regular"/>
              </a:rPr>
              <a:t>Shervine</a:t>
            </a:r>
            <a:r>
              <a:rPr lang="en-US" sz="900" i="0" u="none" strike="noStrike" baseline="0" dirty="0">
                <a:solidFill>
                  <a:schemeClr val="bg2">
                    <a:lumMod val="50000"/>
                  </a:schemeClr>
                </a:solidFill>
                <a:latin typeface="LMRoman12-Regular"/>
              </a:rPr>
              <a:t> </a:t>
            </a:r>
            <a:r>
              <a:rPr lang="en-US" sz="900" i="0" u="none" strike="noStrike" baseline="0" dirty="0" err="1">
                <a:solidFill>
                  <a:schemeClr val="bg2">
                    <a:lumMod val="50000"/>
                  </a:schemeClr>
                </a:solidFill>
                <a:latin typeface="LMRomanCaps10-Regular"/>
              </a:rPr>
              <a:t>Amidi</a:t>
            </a:r>
            <a:r>
              <a:rPr lang="en-US" sz="900" i="0" u="none" strike="noStrike" baseline="0" dirty="0">
                <a:solidFill>
                  <a:schemeClr val="bg2">
                    <a:lumMod val="50000"/>
                  </a:schemeClr>
                </a:solidFill>
                <a:latin typeface="LMRomanCaps10-Regular"/>
              </a:rPr>
              <a:t>, </a:t>
            </a:r>
            <a:r>
              <a:rPr lang="en-US" sz="900" i="0" u="none" strike="noStrike" baseline="0" dirty="0">
                <a:solidFill>
                  <a:schemeClr val="bg2">
                    <a:lumMod val="50000"/>
                  </a:schemeClr>
                </a:solidFill>
                <a:latin typeface="LMRoman12-Regular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035360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Data augmentation</a:t>
            </a:r>
            <a:endParaRPr lang="en-US" sz="32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E2984F-DE21-6051-789B-BF3E6007981E}"/>
              </a:ext>
            </a:extLst>
          </p:cNvPr>
          <p:cNvGrpSpPr/>
          <p:nvPr/>
        </p:nvGrpSpPr>
        <p:grpSpPr>
          <a:xfrm>
            <a:off x="1818640" y="1719079"/>
            <a:ext cx="8554720" cy="4681256"/>
            <a:chOff x="1297931" y="1117600"/>
            <a:chExt cx="9246467" cy="50597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F26FA61-6918-C637-45AA-3AFEF47E2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353"/>
            <a:stretch/>
          </p:blipFill>
          <p:spPr>
            <a:xfrm>
              <a:off x="1385674" y="1117600"/>
              <a:ext cx="9158724" cy="246642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F31C36-1BED-6553-5C4F-C3D70E7AA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1888"/>
            <a:stretch/>
          </p:blipFill>
          <p:spPr>
            <a:xfrm>
              <a:off x="1297931" y="3710961"/>
              <a:ext cx="9217630" cy="246642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01C914C-F64E-2BAE-67DE-A562BE9F658B}"/>
              </a:ext>
            </a:extLst>
          </p:cNvPr>
          <p:cNvSpPr txBox="1"/>
          <p:nvPr/>
        </p:nvSpPr>
        <p:spPr>
          <a:xfrm>
            <a:off x="1370813" y="901522"/>
            <a:ext cx="9698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LMRoman8-Regular"/>
              </a:rPr>
              <a:t>Deep learning models need a lot of data to be trained.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LMRoman8-Regular"/>
              </a:rPr>
              <a:t>Get more data from the existing ones using data augmentation techniques.</a:t>
            </a:r>
            <a:endParaRPr lang="en-US" dirty="0"/>
          </a:p>
        </p:txBody>
      </p:sp>
      <p:sp>
        <p:nvSpPr>
          <p:cNvPr id="9" name="object 54">
            <a:extLst>
              <a:ext uri="{FF2B5EF4-FFF2-40B4-BE49-F238E27FC236}">
                <a16:creationId xmlns:a16="http://schemas.microsoft.com/office/drawing/2014/main" id="{215C2150-6F95-DE55-5285-97D65F551556}"/>
              </a:ext>
            </a:extLst>
          </p:cNvPr>
          <p:cNvSpPr txBox="1"/>
          <p:nvPr/>
        </p:nvSpPr>
        <p:spPr>
          <a:xfrm>
            <a:off x="121365" y="6571561"/>
            <a:ext cx="5182155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7-Regular"/>
              </a:rPr>
              <a:t>Content from Super VIP </a:t>
            </a:r>
            <a:r>
              <a:rPr lang="en-US" sz="105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17-Regular"/>
              </a:rPr>
              <a:t>Cheatsheet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7-Regular"/>
              </a:rPr>
              <a:t>: Deep Learning, </a:t>
            </a:r>
            <a:r>
              <a:rPr lang="en-US" sz="105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Afshine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 </a:t>
            </a:r>
            <a:r>
              <a:rPr lang="en-US" sz="105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Amidi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 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and </a:t>
            </a:r>
            <a:r>
              <a:rPr lang="en-US" sz="105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Shervine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 </a:t>
            </a:r>
            <a:r>
              <a:rPr lang="en-US" sz="105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Amidi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, 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2018</a:t>
            </a:r>
            <a:endParaRPr lang="en-US" sz="800" i="0" u="none" strike="noStrike" baseline="0" dirty="0">
              <a:solidFill>
                <a:schemeClr val="tx1">
                  <a:lumMod val="65000"/>
                  <a:lumOff val="35000"/>
                </a:schemeClr>
              </a:solidFill>
              <a:latin typeface="LMRoman12-Regular"/>
            </a:endParaRPr>
          </a:p>
        </p:txBody>
      </p:sp>
    </p:spTree>
    <p:extLst>
      <p:ext uri="{BB962C8B-B14F-4D97-AF65-F5344CB8AC3E}">
        <p14:creationId xmlns:p14="http://schemas.microsoft.com/office/powerpoint/2010/main" val="746731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itle 1">
                <a:extLst>
                  <a:ext uri="{FF2B5EF4-FFF2-40B4-BE49-F238E27FC236}">
                    <a16:creationId xmlns:a16="http://schemas.microsoft.com/office/drawing/2014/main" id="{727B38F5-052D-018A-3F63-2500D84153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10579"/>
                <a:ext cx="10515600" cy="690943"/>
              </a:xfrm>
            </p:spPr>
            <p:txBody>
              <a:bodyPr>
                <a:normAutofit/>
              </a:bodyPr>
              <a:lstStyle/>
              <a:p>
                <a:r>
                  <a:rPr lang="en-US" sz="3600" b="1" dirty="0"/>
                  <a:t>Neural Network Representation: </a:t>
                </a:r>
                <a:r>
                  <a:rPr lang="en-US" sz="3200" b="1" dirty="0"/>
                  <a:t>Vectorizing across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3200" b="1" dirty="0"/>
                  <a:t>and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86" name="Title 1">
                <a:extLst>
                  <a:ext uri="{FF2B5EF4-FFF2-40B4-BE49-F238E27FC236}">
                    <a16:creationId xmlns:a16="http://schemas.microsoft.com/office/drawing/2014/main" id="{727B38F5-052D-018A-3F63-2500D84153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10579"/>
                <a:ext cx="10515600" cy="690943"/>
              </a:xfrm>
              <a:blipFill>
                <a:blip r:embed="rId2"/>
                <a:stretch>
                  <a:fillRect l="-1797" t="-14159" b="-25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579720C-AC5B-C138-FC1B-DD26CEDF8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15" y="1119264"/>
            <a:ext cx="4908582" cy="2562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715A33-F813-0713-8F22-A2165FADF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313" y="4418860"/>
            <a:ext cx="3303185" cy="2122157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1B760B81-12A6-7795-4F95-638F5A78259B}"/>
              </a:ext>
            </a:extLst>
          </p:cNvPr>
          <p:cNvSpPr/>
          <p:nvPr/>
        </p:nvSpPr>
        <p:spPr>
          <a:xfrm>
            <a:off x="8414795" y="3674980"/>
            <a:ext cx="300222" cy="70079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0B0DE-1F7E-1885-CE36-CC57C3C8D12B}"/>
              </a:ext>
            </a:extLst>
          </p:cNvPr>
          <p:cNvSpPr txBox="1"/>
          <p:nvPr/>
        </p:nvSpPr>
        <p:spPr>
          <a:xfrm>
            <a:off x="8715017" y="3760627"/>
            <a:ext cx="2756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vectorizing</a:t>
            </a:r>
          </a:p>
        </p:txBody>
      </p:sp>
      <p:sp>
        <p:nvSpPr>
          <p:cNvPr id="6" name="object 54">
            <a:extLst>
              <a:ext uri="{FF2B5EF4-FFF2-40B4-BE49-F238E27FC236}">
                <a16:creationId xmlns:a16="http://schemas.microsoft.com/office/drawing/2014/main" id="{1FB05FCE-20A4-F91F-125D-2F6BE1A74DB3}"/>
              </a:ext>
            </a:extLst>
          </p:cNvPr>
          <p:cNvSpPr txBox="1"/>
          <p:nvPr/>
        </p:nvSpPr>
        <p:spPr>
          <a:xfrm>
            <a:off x="122242" y="6609308"/>
            <a:ext cx="3021908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s by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  <a:hlinkClick r:id="rId5"/>
              </a:rPr>
              <a:t>DeepLearning.AI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Andrew </a:t>
            </a:r>
            <a:r>
              <a:rPr sz="1050" spc="-2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lang="en-US" sz="1050" spc="-25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FD5DA-7180-D87A-327B-C890244751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887861"/>
            <a:ext cx="5116154" cy="278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9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0F84C4-9F79-B0F2-12C7-2F2C8FC2B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571" y="845521"/>
            <a:ext cx="4408654" cy="2807248"/>
          </a:xfrm>
          <a:prstGeom prst="rect">
            <a:avLst/>
          </a:prstGeom>
        </p:spPr>
      </p:pic>
      <p:sp>
        <p:nvSpPr>
          <p:cNvPr id="2" name="object 54">
            <a:extLst>
              <a:ext uri="{FF2B5EF4-FFF2-40B4-BE49-F238E27FC236}">
                <a16:creationId xmlns:a16="http://schemas.microsoft.com/office/drawing/2014/main" id="{8B64521F-4CBD-3543-8467-01CCB08A3602}"/>
              </a:ext>
            </a:extLst>
          </p:cNvPr>
          <p:cNvSpPr txBox="1"/>
          <p:nvPr/>
        </p:nvSpPr>
        <p:spPr>
          <a:xfrm>
            <a:off x="122242" y="6609308"/>
            <a:ext cx="3021908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s by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DeepLearning.AI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lang="en-US" sz="105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 Andrew </a:t>
            </a:r>
            <a:r>
              <a:rPr sz="1050" spc="-25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lang="en-US" sz="1050" spc="-25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C0DEA62-CB2F-C193-E293-B5E036767A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10579"/>
                <a:ext cx="11164747" cy="6909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b="1" dirty="0"/>
                  <a:t>Neural Network Representation: </a:t>
                </a:r>
                <a:r>
                  <a:rPr lang="en-US" sz="3200" b="1" dirty="0"/>
                  <a:t>Vectorizing across examples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C0DEA62-CB2F-C193-E293-B5E036767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10579"/>
                <a:ext cx="11164747" cy="690943"/>
              </a:xfrm>
              <a:prstGeom prst="rect">
                <a:avLst/>
              </a:prstGeom>
              <a:blipFill>
                <a:blip r:embed="rId4"/>
                <a:stretch>
                  <a:fillRect l="-1638" t="-14159" b="-25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B403521-531E-85D0-7742-D43C446C9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887861"/>
            <a:ext cx="5116154" cy="27877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30EB1C-2CF0-95F3-9204-64A73E274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965" y="4484278"/>
            <a:ext cx="3455866" cy="213765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FC51AB54-1245-5A81-8A70-B8139B8F2C2F}"/>
              </a:ext>
            </a:extLst>
          </p:cNvPr>
          <p:cNvSpPr/>
          <p:nvPr/>
        </p:nvSpPr>
        <p:spPr>
          <a:xfrm>
            <a:off x="8474787" y="3675629"/>
            <a:ext cx="300222" cy="78579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88B413-E9BF-F195-9DB8-B90465AAD044}"/>
              </a:ext>
            </a:extLst>
          </p:cNvPr>
          <p:cNvSpPr txBox="1"/>
          <p:nvPr/>
        </p:nvSpPr>
        <p:spPr>
          <a:xfrm>
            <a:off x="8775009" y="3780351"/>
            <a:ext cx="2756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vectorizing</a:t>
            </a:r>
          </a:p>
        </p:txBody>
      </p:sp>
    </p:spTree>
    <p:extLst>
      <p:ext uri="{BB962C8B-B14F-4D97-AF65-F5344CB8AC3E}">
        <p14:creationId xmlns:p14="http://schemas.microsoft.com/office/powerpoint/2010/main" val="143490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Activation functions</a:t>
            </a:r>
            <a:endParaRPr lang="en-US" sz="3200" b="1" dirty="0"/>
          </a:p>
        </p:txBody>
      </p:sp>
      <p:sp>
        <p:nvSpPr>
          <p:cNvPr id="4" name="object 54">
            <a:extLst>
              <a:ext uri="{FF2B5EF4-FFF2-40B4-BE49-F238E27FC236}">
                <a16:creationId xmlns:a16="http://schemas.microsoft.com/office/drawing/2014/main" id="{763DB379-78D8-5002-10A8-BDD08542D4B9}"/>
              </a:ext>
            </a:extLst>
          </p:cNvPr>
          <p:cNvSpPr txBox="1"/>
          <p:nvPr/>
        </p:nvSpPr>
        <p:spPr>
          <a:xfrm>
            <a:off x="78738" y="6647421"/>
            <a:ext cx="4692767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7-Regular"/>
              </a:rPr>
              <a:t>From Super VIP </a:t>
            </a:r>
            <a:r>
              <a:rPr lang="en-US" sz="105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17-Regular"/>
              </a:rPr>
              <a:t>Cheatsheet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7-Regular"/>
              </a:rPr>
              <a:t>: Deep Learning, </a:t>
            </a:r>
            <a:r>
              <a:rPr lang="en-US" sz="105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Afshine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 </a:t>
            </a:r>
            <a:r>
              <a:rPr lang="en-US" sz="105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Amidi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 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and </a:t>
            </a:r>
            <a:r>
              <a:rPr lang="en-US" sz="105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Shervine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 </a:t>
            </a:r>
            <a:r>
              <a:rPr lang="en-US" sz="105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Amidi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Caps10-Regular"/>
              </a:rPr>
              <a:t>, </a:t>
            </a:r>
            <a:r>
              <a:rPr lang="en-US" sz="105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LMRoman12-Regular"/>
              </a:rPr>
              <a:t>2018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7C8C7-3471-A54E-CDF0-F6E9B908592F}"/>
              </a:ext>
            </a:extLst>
          </p:cNvPr>
          <p:cNvSpPr txBox="1"/>
          <p:nvPr/>
        </p:nvSpPr>
        <p:spPr>
          <a:xfrm>
            <a:off x="6096000" y="677263"/>
            <a:ext cx="49076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u="none" strike="noStrike" baseline="0" dirty="0">
                <a:latin typeface="LMRoman8-Regular"/>
              </a:rPr>
              <a:t>Activation functions introduce </a:t>
            </a:r>
            <a:br>
              <a:rPr lang="en-US" sz="1600" b="1" i="0" u="none" strike="noStrike" baseline="0" dirty="0">
                <a:latin typeface="LMRoman8-Regular"/>
              </a:rPr>
            </a:br>
            <a:r>
              <a:rPr lang="en-US" sz="1600" b="1" i="0" u="none" strike="noStrike" baseline="0" dirty="0">
                <a:solidFill>
                  <a:srgbClr val="C00000"/>
                </a:solidFill>
                <a:latin typeface="LMRoman8-Regular"/>
              </a:rPr>
              <a:t>non-linear complexities </a:t>
            </a:r>
            <a:r>
              <a:rPr lang="en-US" sz="1600" b="1" i="0" u="none" strike="noStrike" baseline="0" dirty="0">
                <a:latin typeface="LMRoman8-Regular"/>
              </a:rPr>
              <a:t>to the model.</a:t>
            </a:r>
            <a:endParaRPr 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9E9F54-4D61-DD12-97A9-9976B5E50C5C}"/>
              </a:ext>
            </a:extLst>
          </p:cNvPr>
          <p:cNvSpPr txBox="1"/>
          <p:nvPr/>
        </p:nvSpPr>
        <p:spPr>
          <a:xfrm>
            <a:off x="510540" y="901522"/>
            <a:ext cx="44837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 dirty="0">
                <a:latin typeface="LMRoman8-Regular"/>
              </a:rPr>
              <a:t>Activation functions </a:t>
            </a:r>
            <a:r>
              <a:rPr lang="en-US" sz="1600" b="1" dirty="0">
                <a:latin typeface="LMRoman8-Regular"/>
              </a:rPr>
              <a:t>can be different for each layer 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210066-4F2C-8A6E-3EE3-04EE4256D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21" y="1246660"/>
            <a:ext cx="3676834" cy="257586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0D8AEC9-746E-9A39-DE0D-9B91B902797B}"/>
              </a:ext>
            </a:extLst>
          </p:cNvPr>
          <p:cNvGrpSpPr/>
          <p:nvPr/>
        </p:nvGrpSpPr>
        <p:grpSpPr>
          <a:xfrm>
            <a:off x="6799497" y="1314866"/>
            <a:ext cx="3500684" cy="5232370"/>
            <a:chOff x="7190104" y="1806221"/>
            <a:chExt cx="3587085" cy="53615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CB1C3C6-EB58-A641-8348-26778EE42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749"/>
            <a:stretch/>
          </p:blipFill>
          <p:spPr>
            <a:xfrm>
              <a:off x="7223760" y="4475463"/>
              <a:ext cx="3553429" cy="269226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623BD78-4B03-04F3-BB4E-047738AB2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9749"/>
            <a:stretch/>
          </p:blipFill>
          <p:spPr>
            <a:xfrm>
              <a:off x="7190104" y="1806221"/>
              <a:ext cx="3553429" cy="2692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569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C0DEA62-CB2F-C193-E293-B5E036767AD4}"/>
              </a:ext>
            </a:extLst>
          </p:cNvPr>
          <p:cNvSpPr txBox="1">
            <a:spLocks/>
          </p:cNvSpPr>
          <p:nvPr/>
        </p:nvSpPr>
        <p:spPr>
          <a:xfrm>
            <a:off x="838199" y="210579"/>
            <a:ext cx="11164747" cy="6909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Forward propagation</a:t>
            </a:r>
            <a:endParaRPr lang="en-U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86E61B-3C4D-DC9A-5175-5BF1A6F86DED}"/>
              </a:ext>
            </a:extLst>
          </p:cNvPr>
          <p:cNvSpPr/>
          <p:nvPr/>
        </p:nvSpPr>
        <p:spPr>
          <a:xfrm>
            <a:off x="7200876" y="1788689"/>
            <a:ext cx="338864" cy="8959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6E2899-8299-8936-B83B-C03F014B84B6}"/>
              </a:ext>
            </a:extLst>
          </p:cNvPr>
          <p:cNvSpPr/>
          <p:nvPr/>
        </p:nvSpPr>
        <p:spPr>
          <a:xfrm>
            <a:off x="1980267" y="1602126"/>
            <a:ext cx="1757210" cy="12691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F6973D-F70E-9AFA-450B-B68BBC0EA5D8}"/>
              </a:ext>
            </a:extLst>
          </p:cNvPr>
          <p:cNvSpPr/>
          <p:nvPr/>
        </p:nvSpPr>
        <p:spPr>
          <a:xfrm>
            <a:off x="7965308" y="1788689"/>
            <a:ext cx="1757210" cy="8959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4FE188-7ECB-8226-6D76-4659A1048283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>
            <a:off x="3737477" y="2236688"/>
            <a:ext cx="480411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CABC09-DE0F-8728-0D19-C4FD004BD80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7539740" y="2236688"/>
            <a:ext cx="42556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A588A5-A33B-1C90-9563-BD72F1FE768F}"/>
                  </a:ext>
                </a:extLst>
              </p:cNvPr>
              <p:cNvSpPr txBox="1"/>
              <p:nvPr/>
            </p:nvSpPr>
            <p:spPr>
              <a:xfrm>
                <a:off x="8190872" y="1788689"/>
                <a:ext cx="1294087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Predicted</a:t>
                </a:r>
                <a:br>
                  <a:rPr lang="en-US" dirty="0"/>
                </a:br>
                <a:r>
                  <a:rPr lang="en-US" dirty="0"/>
                  <a:t> outputs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A588A5-A33B-1C90-9563-BD72F1FE7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872" y="1788689"/>
                <a:ext cx="1294087" cy="956480"/>
              </a:xfrm>
              <a:prstGeom prst="rect">
                <a:avLst/>
              </a:prstGeom>
              <a:blipFill>
                <a:blip r:embed="rId2"/>
                <a:stretch>
                  <a:fillRect t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F7D4CB-C5BA-41D5-3550-88919F4F1258}"/>
                  </a:ext>
                </a:extLst>
              </p:cNvPr>
              <p:cNvSpPr txBox="1"/>
              <p:nvPr/>
            </p:nvSpPr>
            <p:spPr>
              <a:xfrm>
                <a:off x="2333830" y="1906317"/>
                <a:ext cx="10405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F7D4CB-C5BA-41D5-3550-88919F4F1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830" y="1906317"/>
                <a:ext cx="1040525" cy="923330"/>
              </a:xfrm>
              <a:prstGeom prst="rect">
                <a:avLst/>
              </a:prstGeom>
              <a:blipFill>
                <a:blip r:embed="rId3"/>
                <a:stretch>
                  <a:fillRect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A2E12D8C-3F7B-FD8D-82CE-93C5C19ACE3A}"/>
              </a:ext>
            </a:extLst>
          </p:cNvPr>
          <p:cNvSpPr/>
          <p:nvPr/>
        </p:nvSpPr>
        <p:spPr>
          <a:xfrm>
            <a:off x="5326376" y="1169549"/>
            <a:ext cx="338864" cy="21342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C3904B-5BD6-CBAA-2DBA-4E314F26A26C}"/>
              </a:ext>
            </a:extLst>
          </p:cNvPr>
          <p:cNvSpPr/>
          <p:nvPr/>
        </p:nvSpPr>
        <p:spPr>
          <a:xfrm>
            <a:off x="6096000" y="1289018"/>
            <a:ext cx="338864" cy="19014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B77F40-121A-A29F-D407-4E1B9998DC30}"/>
              </a:ext>
            </a:extLst>
          </p:cNvPr>
          <p:cNvSpPr/>
          <p:nvPr/>
        </p:nvSpPr>
        <p:spPr>
          <a:xfrm>
            <a:off x="4217888" y="901522"/>
            <a:ext cx="338864" cy="2670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60176-174B-DF2B-5EDB-3DA32CA94ECF}"/>
                  </a:ext>
                </a:extLst>
              </p:cNvPr>
              <p:cNvSpPr txBox="1"/>
              <p:nvPr/>
            </p:nvSpPr>
            <p:spPr>
              <a:xfrm>
                <a:off x="4770199" y="2052022"/>
                <a:ext cx="449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560176-174B-DF2B-5EDB-3DA32CA94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199" y="2052022"/>
                <a:ext cx="4495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6014467-24B6-FB8B-34AC-60082B36D5F2}"/>
                  </a:ext>
                </a:extLst>
              </p:cNvPr>
              <p:cNvSpPr txBox="1"/>
              <p:nvPr/>
            </p:nvSpPr>
            <p:spPr>
              <a:xfrm>
                <a:off x="6537848" y="2052022"/>
                <a:ext cx="449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6014467-24B6-FB8B-34AC-60082B36D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48" y="2052022"/>
                <a:ext cx="4495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91D0EA-B062-18D4-41D8-7CDBAC6B39C7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>
            <a:off x="5665240" y="2236688"/>
            <a:ext cx="430760" cy="30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D92B13-011A-D647-92A0-4462862F47C2}"/>
                  </a:ext>
                </a:extLst>
              </p:cNvPr>
              <p:cNvSpPr txBox="1"/>
              <p:nvPr/>
            </p:nvSpPr>
            <p:spPr>
              <a:xfrm>
                <a:off x="4111026" y="3571855"/>
                <a:ext cx="552587" cy="34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D92B13-011A-D647-92A0-4462862F4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026" y="3571855"/>
                <a:ext cx="552587" cy="3491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89AE50-FDE0-EE05-1C33-8362B0B7BC15}"/>
                  </a:ext>
                </a:extLst>
              </p:cNvPr>
              <p:cNvSpPr txBox="1"/>
              <p:nvPr/>
            </p:nvSpPr>
            <p:spPr>
              <a:xfrm>
                <a:off x="5135997" y="3304515"/>
                <a:ext cx="719621" cy="34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89AE50-FDE0-EE05-1C33-8362B0B7B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997" y="3304515"/>
                <a:ext cx="719621" cy="3491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3B7537-C234-B9CE-6FC3-6A079C3FA8C6}"/>
                  </a:ext>
                </a:extLst>
              </p:cNvPr>
              <p:cNvSpPr txBox="1"/>
              <p:nvPr/>
            </p:nvSpPr>
            <p:spPr>
              <a:xfrm>
                <a:off x="6003405" y="3185205"/>
                <a:ext cx="524053" cy="34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3B7537-C234-B9CE-6FC3-6A079C3FA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405" y="3185205"/>
                <a:ext cx="524053" cy="3491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3FE4AEE-90E5-3D64-68D9-43EA0BAC4C21}"/>
                  </a:ext>
                </a:extLst>
              </p:cNvPr>
              <p:cNvSpPr txBox="1"/>
              <p:nvPr/>
            </p:nvSpPr>
            <p:spPr>
              <a:xfrm>
                <a:off x="7100348" y="2692213"/>
                <a:ext cx="551818" cy="34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3FE4AEE-90E5-3D64-68D9-43EA0BAC4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348" y="2692213"/>
                <a:ext cx="551818" cy="3491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FB0B8A3-1F3A-527A-3F6D-B2EA6FD8FFA0}"/>
                  </a:ext>
                </a:extLst>
              </p:cNvPr>
              <p:cNvSpPr txBox="1"/>
              <p:nvPr/>
            </p:nvSpPr>
            <p:spPr>
              <a:xfrm>
                <a:off x="2333828" y="2879251"/>
                <a:ext cx="1040528" cy="349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FB0B8A3-1F3A-527A-3F6D-B2EA6FD8F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828" y="2879251"/>
                <a:ext cx="1040528" cy="3491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0E96A4D-F620-0A73-37A0-CB687EB0A1A0}"/>
                  </a:ext>
                </a:extLst>
              </p:cNvPr>
              <p:cNvSpPr txBox="1"/>
              <p:nvPr/>
            </p:nvSpPr>
            <p:spPr>
              <a:xfrm>
                <a:off x="8317651" y="2655079"/>
                <a:ext cx="1040528" cy="349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0E96A4D-F620-0A73-37A0-CB687EB0A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651" y="2655079"/>
                <a:ext cx="1040528" cy="3491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BDA6002-4D1E-8798-91A7-AB095EA73E5C}"/>
                  </a:ext>
                </a:extLst>
              </p:cNvPr>
              <p:cNvSpPr txBox="1"/>
              <p:nvPr/>
            </p:nvSpPr>
            <p:spPr>
              <a:xfrm>
                <a:off x="6801044" y="5008254"/>
                <a:ext cx="1180964" cy="965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BDA6002-4D1E-8798-91A7-AB095EA73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044" y="5008254"/>
                <a:ext cx="1180964" cy="9659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207CC5-264E-BC2D-BD2F-E01138564073}"/>
                  </a:ext>
                </a:extLst>
              </p:cNvPr>
              <p:cNvSpPr txBox="1"/>
              <p:nvPr/>
            </p:nvSpPr>
            <p:spPr>
              <a:xfrm>
                <a:off x="9159607" y="5008254"/>
                <a:ext cx="1125821" cy="965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207CC5-264E-BC2D-BD2F-E01138564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607" y="5008254"/>
                <a:ext cx="1125821" cy="9659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CB895E-634F-AF07-ECDE-4DD68C9303D8}"/>
                  </a:ext>
                </a:extLst>
              </p:cNvPr>
              <p:cNvSpPr txBox="1"/>
              <p:nvPr/>
            </p:nvSpPr>
            <p:spPr>
              <a:xfrm>
                <a:off x="4600974" y="5008255"/>
                <a:ext cx="1064266" cy="965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CB895E-634F-AF07-ECDE-4DD68C930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974" y="5008255"/>
                <a:ext cx="1064266" cy="9659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73C41CD1-8DDF-5646-7E49-DFDF99E7212C}"/>
              </a:ext>
            </a:extLst>
          </p:cNvPr>
          <p:cNvSpPr txBox="1"/>
          <p:nvPr/>
        </p:nvSpPr>
        <p:spPr>
          <a:xfrm>
            <a:off x="4962111" y="4572920"/>
            <a:ext cx="69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91F3370-80E5-ECFE-BBB8-2A393CF048AC}"/>
                  </a:ext>
                </a:extLst>
              </p:cNvPr>
              <p:cNvSpPr txBox="1"/>
              <p:nvPr/>
            </p:nvSpPr>
            <p:spPr>
              <a:xfrm>
                <a:off x="1300898" y="4234812"/>
                <a:ext cx="3037609" cy="665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Forward prop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91F3370-80E5-ECFE-BBB8-2A393CF04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898" y="4234812"/>
                <a:ext cx="3037609" cy="665310"/>
              </a:xfrm>
              <a:prstGeom prst="rect">
                <a:avLst/>
              </a:prstGeom>
              <a:blipFill>
                <a:blip r:embed="rId15"/>
                <a:stretch>
                  <a:fillRect l="-1603" t="-3670" b="-1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581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727B38F5-052D-018A-3F63-2500D841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9"/>
            <a:ext cx="10515600" cy="690943"/>
          </a:xfrm>
        </p:spPr>
        <p:txBody>
          <a:bodyPr>
            <a:normAutofit/>
          </a:bodyPr>
          <a:lstStyle/>
          <a:p>
            <a:r>
              <a:rPr lang="en-US" sz="3600" b="1" dirty="0"/>
              <a:t>Loss functions</a:t>
            </a:r>
            <a:endParaRPr lang="en-US" sz="3200" b="1" dirty="0"/>
          </a:p>
        </p:txBody>
      </p:sp>
      <p:sp>
        <p:nvSpPr>
          <p:cNvPr id="4" name="object 54">
            <a:extLst>
              <a:ext uri="{FF2B5EF4-FFF2-40B4-BE49-F238E27FC236}">
                <a16:creationId xmlns:a16="http://schemas.microsoft.com/office/drawing/2014/main" id="{763DB379-78D8-5002-10A8-BDD08542D4B9}"/>
              </a:ext>
            </a:extLst>
          </p:cNvPr>
          <p:cNvSpPr txBox="1"/>
          <p:nvPr/>
        </p:nvSpPr>
        <p:spPr>
          <a:xfrm>
            <a:off x="149707" y="6619184"/>
            <a:ext cx="5536861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050" i="0" strike="noStrike" dirty="0">
                <a:solidFill>
                  <a:srgbClr val="000000"/>
                </a:solidFill>
                <a:effectLst/>
                <a:latin typeface="Ubuntu"/>
              </a:rPr>
              <a:t>Based on 2019 slides by 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Open Sans"/>
              </a:rPr>
              <a:t>Lex 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Open Sans"/>
              </a:rPr>
              <a:t>Fridman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Open Sans"/>
              </a:rPr>
              <a:t> for 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Ubuntu"/>
                <a:hlinkClick r:id="rId2" tooltip="MIT Deep Learning and Artificial Intelligence Lectures"/>
              </a:rPr>
              <a:t>MIT Deep Learning and Artificial Intelligence Lectures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Ubuntu"/>
              </a:rPr>
              <a:t> </a:t>
            </a:r>
            <a:endParaRPr sz="1050" dirty="0"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B0375C-F416-A9E4-F1FB-553C6D6C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94" y="1149111"/>
            <a:ext cx="3649779" cy="2960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FF1331-25BA-429E-4B10-D52FBB0AC5DB}"/>
                  </a:ext>
                </a:extLst>
              </p:cNvPr>
              <p:cNvSpPr txBox="1"/>
              <p:nvPr/>
            </p:nvSpPr>
            <p:spPr>
              <a:xfrm>
                <a:off x="4831889" y="1122680"/>
                <a:ext cx="6610416" cy="2822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Loss function </a:t>
                </a:r>
                <a:r>
                  <a:rPr lang="en-US" sz="2000" dirty="0"/>
                  <a:t>quantifies the difference between prediction (NN output,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) and the ground truth (Labels,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For regression: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Mean Squared Error (MSE)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For classification: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Cross Entropy Loss (CE)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FF1331-25BA-429E-4B10-D52FBB0AC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889" y="1122680"/>
                <a:ext cx="6610416" cy="2822952"/>
              </a:xfrm>
              <a:prstGeom prst="rect">
                <a:avLst/>
              </a:prstGeom>
              <a:blipFill>
                <a:blip r:embed="rId4"/>
                <a:stretch>
                  <a:fillRect l="-830" t="-1080" r="-646" b="-2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06CD67-C8B7-0B22-D7CE-A60391BF8A6C}"/>
                  </a:ext>
                </a:extLst>
              </p:cNvPr>
              <p:cNvSpPr txBox="1"/>
              <p:nvPr/>
            </p:nvSpPr>
            <p:spPr>
              <a:xfrm>
                <a:off x="1469438" y="5192280"/>
                <a:ext cx="3141758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06CD67-C8B7-0B22-D7CE-A60391BF8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438" y="5192280"/>
                <a:ext cx="3141758" cy="8485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56B888-EA42-56DC-F593-7A66BBEB88B4}"/>
              </a:ext>
            </a:extLst>
          </p:cNvPr>
          <p:cNvCxnSpPr>
            <a:cxnSpLocks/>
          </p:cNvCxnSpPr>
          <p:nvPr/>
        </p:nvCxnSpPr>
        <p:spPr>
          <a:xfrm>
            <a:off x="3891106" y="5192913"/>
            <a:ext cx="214235" cy="293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5BE1917-3F71-41CB-A13E-C10D76D6417D}"/>
              </a:ext>
            </a:extLst>
          </p:cNvPr>
          <p:cNvSpPr txBox="1"/>
          <p:nvPr/>
        </p:nvSpPr>
        <p:spPr>
          <a:xfrm>
            <a:off x="3243406" y="4892397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Prediction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37C234-1BE1-A24A-4D68-E3A4B2CE341F}"/>
              </a:ext>
            </a:extLst>
          </p:cNvPr>
          <p:cNvCxnSpPr>
            <a:cxnSpLocks/>
          </p:cNvCxnSpPr>
          <p:nvPr/>
        </p:nvCxnSpPr>
        <p:spPr>
          <a:xfrm flipH="1" flipV="1">
            <a:off x="3746326" y="5793843"/>
            <a:ext cx="214235" cy="293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746CE0C-0BD1-7005-2656-69EE48FC8E7E}"/>
              </a:ext>
            </a:extLst>
          </p:cNvPr>
          <p:cNvSpPr txBox="1"/>
          <p:nvPr/>
        </p:nvSpPr>
        <p:spPr>
          <a:xfrm>
            <a:off x="3315795" y="6040771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Ground truth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58D2D-B08A-126C-2C5E-8782055085F0}"/>
              </a:ext>
            </a:extLst>
          </p:cNvPr>
          <p:cNvSpPr txBox="1"/>
          <p:nvPr/>
        </p:nvSpPr>
        <p:spPr>
          <a:xfrm>
            <a:off x="1724441" y="4477800"/>
            <a:ext cx="273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Mean Squared Error (MSE)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395BC-40D8-8E58-69A1-1934A804C4B5}"/>
              </a:ext>
            </a:extLst>
          </p:cNvPr>
          <p:cNvSpPr txBox="1"/>
          <p:nvPr/>
        </p:nvSpPr>
        <p:spPr>
          <a:xfrm>
            <a:off x="7821759" y="4477800"/>
            <a:ext cx="194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Cross Entropy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8169FC-7D26-166F-1C35-4F3400A1C27F}"/>
                  </a:ext>
                </a:extLst>
              </p:cNvPr>
              <p:cNvSpPr txBox="1"/>
              <p:nvPr/>
            </p:nvSpPr>
            <p:spPr>
              <a:xfrm>
                <a:off x="6537597" y="5146034"/>
                <a:ext cx="2828147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8169FC-7D26-166F-1C35-4F3400A1C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597" y="5146034"/>
                <a:ext cx="2828147" cy="848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AA9C35-7D62-F44C-A2DD-09D45F5B117F}"/>
              </a:ext>
            </a:extLst>
          </p:cNvPr>
          <p:cNvCxnSpPr>
            <a:cxnSpLocks/>
          </p:cNvCxnSpPr>
          <p:nvPr/>
        </p:nvCxnSpPr>
        <p:spPr>
          <a:xfrm flipH="1" flipV="1">
            <a:off x="8596850" y="5768173"/>
            <a:ext cx="199214" cy="27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2A25680-E85B-4170-51A9-0ED914E7C683}"/>
              </a:ext>
            </a:extLst>
          </p:cNvPr>
          <p:cNvSpPr txBox="1"/>
          <p:nvPr/>
        </p:nvSpPr>
        <p:spPr>
          <a:xfrm>
            <a:off x="8073436" y="6040661"/>
            <a:ext cx="1776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Ground truth {0,1}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256191-68B0-E033-5D99-566A69C9D35F}"/>
              </a:ext>
            </a:extLst>
          </p:cNvPr>
          <p:cNvCxnSpPr>
            <a:cxnSpLocks/>
          </p:cNvCxnSpPr>
          <p:nvPr/>
        </p:nvCxnSpPr>
        <p:spPr>
          <a:xfrm>
            <a:off x="8831790" y="5156140"/>
            <a:ext cx="199400" cy="27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11E6AA-FF09-FF26-15AD-96A39F2DB84B}"/>
              </a:ext>
            </a:extLst>
          </p:cNvPr>
          <p:cNvSpPr txBox="1"/>
          <p:nvPr/>
        </p:nvSpPr>
        <p:spPr>
          <a:xfrm>
            <a:off x="8111700" y="4892386"/>
            <a:ext cx="144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Prediction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079E57-113C-6B7E-72BD-6379262C2183}"/>
              </a:ext>
            </a:extLst>
          </p:cNvPr>
          <p:cNvSpPr txBox="1"/>
          <p:nvPr/>
        </p:nvSpPr>
        <p:spPr>
          <a:xfrm>
            <a:off x="6883754" y="4709753"/>
            <a:ext cx="144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classes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D655480-63C1-443C-F564-364AAF4BF748}"/>
              </a:ext>
            </a:extLst>
          </p:cNvPr>
          <p:cNvCxnSpPr>
            <a:cxnSpLocks/>
          </p:cNvCxnSpPr>
          <p:nvPr/>
        </p:nvCxnSpPr>
        <p:spPr>
          <a:xfrm>
            <a:off x="7885774" y="4929882"/>
            <a:ext cx="199400" cy="27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338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8392</TotalTime>
  <Words>2771</Words>
  <Application>Microsoft Office PowerPoint</Application>
  <PresentationFormat>Widescreen</PresentationFormat>
  <Paragraphs>578</Paragraphs>
  <Slides>44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CenturySchoolbook</vt:lpstr>
      <vt:lpstr>Google Sans</vt:lpstr>
      <vt:lpstr>LMRoman12-Regular</vt:lpstr>
      <vt:lpstr>LMRoman17-Regular</vt:lpstr>
      <vt:lpstr>LMRoman8-Bold</vt:lpstr>
      <vt:lpstr>LMRoman8-Regular</vt:lpstr>
      <vt:lpstr>LMRomanCaps10-Regular</vt:lpstr>
      <vt:lpstr>Open Sans</vt:lpstr>
      <vt:lpstr>Times New Roman</vt:lpstr>
      <vt:lpstr>Ubuntu</vt:lpstr>
      <vt:lpstr>Wingdings</vt:lpstr>
      <vt:lpstr>Office Theme</vt:lpstr>
      <vt:lpstr>ML-PDE lectures: Overview</vt:lpstr>
      <vt:lpstr>Final project overview</vt:lpstr>
      <vt:lpstr>Neural Network Representation</vt:lpstr>
      <vt:lpstr>Neural Network Representation</vt:lpstr>
      <vt:lpstr>Neural Network Representation: Vectorizing across Wand b</vt:lpstr>
      <vt:lpstr>PowerPoint Presentation</vt:lpstr>
      <vt:lpstr>Activation functions</vt:lpstr>
      <vt:lpstr>PowerPoint Presentation</vt:lpstr>
      <vt:lpstr>Loss functions</vt:lpstr>
      <vt:lpstr>Classification using softmax activation</vt:lpstr>
      <vt:lpstr>PowerPoint Presentation</vt:lpstr>
      <vt:lpstr>Gradient descent</vt:lpstr>
      <vt:lpstr>PowerPoint Presentation</vt:lpstr>
      <vt:lpstr>Backpropagation: Vectorized</vt:lpstr>
      <vt:lpstr>Mini-batch gradient descent</vt:lpstr>
      <vt:lpstr>What are hyperparameters?</vt:lpstr>
      <vt:lpstr>TensorFlow</vt:lpstr>
      <vt:lpstr>Convolutional Neural Networks (CNNs): Computer Vision Problems</vt:lpstr>
      <vt:lpstr>Image representation as matrices</vt:lpstr>
      <vt:lpstr>What is convolution in deep learning? </vt:lpstr>
      <vt:lpstr>Convolution for edge detection</vt:lpstr>
      <vt:lpstr>Convolution for edge detection</vt:lpstr>
      <vt:lpstr>Developing convolution filters</vt:lpstr>
      <vt:lpstr>Padding in convolution</vt:lpstr>
      <vt:lpstr>Padding in convolution</vt:lpstr>
      <vt:lpstr>Strided convolution</vt:lpstr>
      <vt:lpstr>2D Convolution over volume</vt:lpstr>
      <vt:lpstr>2D Convolution over volume – multiple filters</vt:lpstr>
      <vt:lpstr>One layer of a convolutional network</vt:lpstr>
      <vt:lpstr>Size relations in convolutional networks</vt:lpstr>
      <vt:lpstr>Pooling layers</vt:lpstr>
      <vt:lpstr>UpSampling</vt:lpstr>
      <vt:lpstr>Convolutional network example: LeNet - 5</vt:lpstr>
      <vt:lpstr>ML-PDE: NN architecture </vt:lpstr>
      <vt:lpstr>ML-PDE: NN architecture </vt:lpstr>
      <vt:lpstr>ML-PDE: NN Input</vt:lpstr>
      <vt:lpstr>ML-PDE: NN output and loss function</vt:lpstr>
      <vt:lpstr>ML-PDE: Simplified loss function using FEM (project part 1)</vt:lpstr>
      <vt:lpstr>Sample results</vt:lpstr>
      <vt:lpstr>Supervised vs unsupervised learning</vt:lpstr>
      <vt:lpstr>Classification metrics</vt:lpstr>
      <vt:lpstr>Model diagnostics</vt:lpstr>
      <vt:lpstr>Regularization</vt:lpstr>
      <vt:lpstr>Data augmentation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Faghih Shojaei, Mostafa</dc:creator>
  <cp:lastModifiedBy>Faghih Shojaei, Mostafa</cp:lastModifiedBy>
  <cp:revision>461</cp:revision>
  <dcterms:created xsi:type="dcterms:W3CDTF">2023-03-25T16:11:35Z</dcterms:created>
  <dcterms:modified xsi:type="dcterms:W3CDTF">2023-11-20T02:21:46Z</dcterms:modified>
</cp:coreProperties>
</file>